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2"/>
  </p:notesMasterIdLst>
  <p:sldIdLst>
    <p:sldId id="257" r:id="rId2"/>
    <p:sldId id="259" r:id="rId3"/>
    <p:sldId id="298" r:id="rId4"/>
    <p:sldId id="258" r:id="rId5"/>
    <p:sldId id="287" r:id="rId6"/>
    <p:sldId id="262" r:id="rId7"/>
    <p:sldId id="285" r:id="rId8"/>
    <p:sldId id="299" r:id="rId9"/>
    <p:sldId id="278" r:id="rId10"/>
    <p:sldId id="301" r:id="rId11"/>
    <p:sldId id="282" r:id="rId12"/>
    <p:sldId id="290" r:id="rId13"/>
    <p:sldId id="265" r:id="rId14"/>
    <p:sldId id="291" r:id="rId15"/>
    <p:sldId id="269" r:id="rId16"/>
    <p:sldId id="293" r:id="rId17"/>
    <p:sldId id="272" r:id="rId18"/>
    <p:sldId id="295" r:id="rId19"/>
    <p:sldId id="275" r:id="rId20"/>
    <p:sldId id="294" r:id="rId21"/>
    <p:sldId id="270" r:id="rId22"/>
    <p:sldId id="288" r:id="rId23"/>
    <p:sldId id="296" r:id="rId24"/>
    <p:sldId id="279" r:id="rId25"/>
    <p:sldId id="271" r:id="rId26"/>
    <p:sldId id="274" r:id="rId27"/>
    <p:sldId id="276" r:id="rId28"/>
    <p:sldId id="277" r:id="rId29"/>
    <p:sldId id="300" r:id="rId30"/>
    <p:sldId id="2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p:restoredTop sz="95897"/>
  </p:normalViewPr>
  <p:slideViewPr>
    <p:cSldViewPr snapToGrid="0" snapToObjects="1">
      <p:cViewPr>
        <p:scale>
          <a:sx n="53" d="100"/>
          <a:sy n="53" d="100"/>
        </p:scale>
        <p:origin x="1336" y="1384"/>
      </p:cViewPr>
      <p:guideLst/>
    </p:cSldViewPr>
  </p:slideViewPr>
  <p:notesTextViewPr>
    <p:cViewPr>
      <p:scale>
        <a:sx n="1" d="1"/>
        <a:sy n="1" d="1"/>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FB96A-1EA1-B949-AAFE-AE7F3857FDF7}" type="datetimeFigureOut">
              <a:rPr lang="en-US" smtClean="0"/>
              <a:t>7/16/20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A5124-6C72-2349-984C-E61C558F3F08}" type="slidenum">
              <a:rPr lang="en-US" smtClean="0"/>
              <a:t>‹#›</a:t>
            </a:fld>
            <a:endParaRPr lang="en-US"/>
          </a:p>
        </p:txBody>
      </p:sp>
    </p:spTree>
    <p:extLst>
      <p:ext uri="{BB962C8B-B14F-4D97-AF65-F5344CB8AC3E}">
        <p14:creationId xmlns:p14="http://schemas.microsoft.com/office/powerpoint/2010/main" val="187494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44" name="Google Shape;144;p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193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57" name="Google Shape;157;p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2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57" name="Google Shape;157;p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62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44" name="Google Shape;144;p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61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97" name="Google Shape;297;p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31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97" name="Google Shape;297;p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45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0E07D2BA-57F8-EE42-859A-4DE5C41EC5C5}" type="datetimeFigureOut">
              <a:rPr lang="en-US" smtClean="0"/>
              <a:t>7/16/20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B77045C-9781-0D4C-AE14-950DEA93713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95092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07D2BA-57F8-EE42-859A-4DE5C41EC5C5}"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7045C-9781-0D4C-AE14-950DEA937135}" type="slidenum">
              <a:rPr lang="en-US" smtClean="0"/>
              <a:t>‹#›</a:t>
            </a:fld>
            <a:endParaRPr lang="en-US"/>
          </a:p>
        </p:txBody>
      </p:sp>
    </p:spTree>
    <p:extLst>
      <p:ext uri="{BB962C8B-B14F-4D97-AF65-F5344CB8AC3E}">
        <p14:creationId xmlns:p14="http://schemas.microsoft.com/office/powerpoint/2010/main" val="93969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07D2BA-57F8-EE42-859A-4DE5C41EC5C5}"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7045C-9781-0D4C-AE14-950DEA937135}" type="slidenum">
              <a:rPr lang="en-US" smtClean="0"/>
              <a:t>‹#›</a:t>
            </a:fld>
            <a:endParaRPr lang="en-US"/>
          </a:p>
        </p:txBody>
      </p:sp>
    </p:spTree>
    <p:extLst>
      <p:ext uri="{BB962C8B-B14F-4D97-AF65-F5344CB8AC3E}">
        <p14:creationId xmlns:p14="http://schemas.microsoft.com/office/powerpoint/2010/main" val="795829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25"/>
              <a:t>Title Text</a:t>
            </a:r>
          </a:p>
        </p:txBody>
      </p:sp>
      <p:sp>
        <p:nvSpPr>
          <p:cNvPr id="19" name="Shape 19"/>
          <p:cNvSpPr>
            <a:spLocks noGrp="1"/>
          </p:cNvSpPr>
          <p:nvPr>
            <p:ph type="body" idx="1"/>
          </p:nvPr>
        </p:nvSpPr>
        <p:spPr>
          <a:prstGeom prst="rect">
            <a:avLst/>
          </a:prstGeom>
        </p:spPr>
        <p:txBody>
          <a:bodyPr/>
          <a:lstStyle/>
          <a:p>
            <a:pPr lvl="0">
              <a:defRPr sz="1800"/>
            </a:pPr>
            <a:r>
              <a:rPr sz="2531"/>
              <a:t>Body Level One</a:t>
            </a:r>
          </a:p>
          <a:p>
            <a:pPr lvl="1">
              <a:defRPr sz="1800"/>
            </a:pPr>
            <a:r>
              <a:rPr sz="2531"/>
              <a:t>Body Level Two</a:t>
            </a:r>
          </a:p>
          <a:p>
            <a:pPr lvl="2">
              <a:defRPr sz="1800"/>
            </a:pPr>
            <a:r>
              <a:rPr sz="2531"/>
              <a:t>Body Level Three</a:t>
            </a:r>
          </a:p>
          <a:p>
            <a:pPr lvl="3">
              <a:defRPr sz="1800"/>
            </a:pPr>
            <a:r>
              <a:rPr sz="2531"/>
              <a:t>Body Level Four</a:t>
            </a:r>
          </a:p>
          <a:p>
            <a:pPr lvl="4">
              <a:defRPr sz="1800"/>
            </a:pPr>
            <a:r>
              <a:rPr sz="2531"/>
              <a:t>Body Level Five</a:t>
            </a:r>
          </a:p>
        </p:txBody>
      </p:sp>
    </p:spTree>
    <p:extLst>
      <p:ext uri="{BB962C8B-B14F-4D97-AF65-F5344CB8AC3E}">
        <p14:creationId xmlns:p14="http://schemas.microsoft.com/office/powerpoint/2010/main" val="9832950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a:spLocks noGrp="1"/>
          </p:cNvSpPr>
          <p:nvPr>
            <p:ph type="title"/>
          </p:nvPr>
        </p:nvSpPr>
        <p:spPr>
          <a:xfrm>
            <a:off x="889000" y="2266950"/>
            <a:ext cx="10414000" cy="2324100"/>
          </a:xfrm>
          <a:prstGeom prst="rect">
            <a:avLst/>
          </a:prstGeom>
        </p:spPr>
        <p:txBody>
          <a:bodyPr/>
          <a:lstStyle/>
          <a:p>
            <a:r>
              <a:t>Title Text</a:t>
            </a:r>
          </a:p>
        </p:txBody>
      </p:sp>
      <p:sp>
        <p:nvSpPr>
          <p:cNvPr id="31"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1279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07D2BA-57F8-EE42-859A-4DE5C41EC5C5}"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7045C-9781-0D4C-AE14-950DEA937135}" type="slidenum">
              <a:rPr lang="en-US" smtClean="0"/>
              <a:t>‹#›</a:t>
            </a:fld>
            <a:endParaRPr lang="en-US"/>
          </a:p>
        </p:txBody>
      </p:sp>
    </p:spTree>
    <p:extLst>
      <p:ext uri="{BB962C8B-B14F-4D97-AF65-F5344CB8AC3E}">
        <p14:creationId xmlns:p14="http://schemas.microsoft.com/office/powerpoint/2010/main" val="181924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07D2BA-57F8-EE42-859A-4DE5C41EC5C5}"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7045C-9781-0D4C-AE14-950DEA93713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11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07D2BA-57F8-EE42-859A-4DE5C41EC5C5}"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7045C-9781-0D4C-AE14-950DEA937135}" type="slidenum">
              <a:rPr lang="en-US" smtClean="0"/>
              <a:t>‹#›</a:t>
            </a:fld>
            <a:endParaRPr lang="en-US"/>
          </a:p>
        </p:txBody>
      </p:sp>
    </p:spTree>
    <p:extLst>
      <p:ext uri="{BB962C8B-B14F-4D97-AF65-F5344CB8AC3E}">
        <p14:creationId xmlns:p14="http://schemas.microsoft.com/office/powerpoint/2010/main" val="32183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07D2BA-57F8-EE42-859A-4DE5C41EC5C5}" type="datetimeFigureOut">
              <a:rPr lang="en-US" smtClean="0"/>
              <a:t>7/16/20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7045C-9781-0D4C-AE14-950DEA937135}" type="slidenum">
              <a:rPr lang="en-US" smtClean="0"/>
              <a:t>‹#›</a:t>
            </a:fld>
            <a:endParaRPr lang="en-US"/>
          </a:p>
        </p:txBody>
      </p:sp>
    </p:spTree>
    <p:extLst>
      <p:ext uri="{BB962C8B-B14F-4D97-AF65-F5344CB8AC3E}">
        <p14:creationId xmlns:p14="http://schemas.microsoft.com/office/powerpoint/2010/main" val="173856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07D2BA-57F8-EE42-859A-4DE5C41EC5C5}" type="datetimeFigureOut">
              <a:rPr lang="en-US" smtClean="0"/>
              <a:t>7/16/20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7045C-9781-0D4C-AE14-950DEA937135}" type="slidenum">
              <a:rPr lang="en-US" smtClean="0"/>
              <a:t>‹#›</a:t>
            </a:fld>
            <a:endParaRPr lang="en-US"/>
          </a:p>
        </p:txBody>
      </p:sp>
    </p:spTree>
    <p:extLst>
      <p:ext uri="{BB962C8B-B14F-4D97-AF65-F5344CB8AC3E}">
        <p14:creationId xmlns:p14="http://schemas.microsoft.com/office/powerpoint/2010/main" val="145706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7D2BA-57F8-EE42-859A-4DE5C41EC5C5}" type="datetimeFigureOut">
              <a:rPr lang="en-US" smtClean="0"/>
              <a:t>7/16/20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7045C-9781-0D4C-AE14-950DEA937135}" type="slidenum">
              <a:rPr lang="en-US" smtClean="0"/>
              <a:t>‹#›</a:t>
            </a:fld>
            <a:endParaRPr lang="en-US"/>
          </a:p>
        </p:txBody>
      </p:sp>
    </p:spTree>
    <p:extLst>
      <p:ext uri="{BB962C8B-B14F-4D97-AF65-F5344CB8AC3E}">
        <p14:creationId xmlns:p14="http://schemas.microsoft.com/office/powerpoint/2010/main" val="119112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7D2BA-57F8-EE42-859A-4DE5C41EC5C5}"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7045C-9781-0D4C-AE14-950DEA937135}" type="slidenum">
              <a:rPr lang="en-US" smtClean="0"/>
              <a:t>‹#›</a:t>
            </a:fld>
            <a:endParaRPr lang="en-US"/>
          </a:p>
        </p:txBody>
      </p:sp>
    </p:spTree>
    <p:extLst>
      <p:ext uri="{BB962C8B-B14F-4D97-AF65-F5344CB8AC3E}">
        <p14:creationId xmlns:p14="http://schemas.microsoft.com/office/powerpoint/2010/main" val="42316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7D2BA-57F8-EE42-859A-4DE5C41EC5C5}"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7045C-9781-0D4C-AE14-950DEA937135}" type="slidenum">
              <a:rPr lang="en-US" smtClean="0"/>
              <a:t>‹#›</a:t>
            </a:fld>
            <a:endParaRPr lang="en-US"/>
          </a:p>
        </p:txBody>
      </p:sp>
    </p:spTree>
    <p:extLst>
      <p:ext uri="{BB962C8B-B14F-4D97-AF65-F5344CB8AC3E}">
        <p14:creationId xmlns:p14="http://schemas.microsoft.com/office/powerpoint/2010/main" val="18471448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07D2BA-57F8-EE42-859A-4DE5C41EC5C5}" type="datetimeFigureOut">
              <a:rPr lang="en-US" smtClean="0"/>
              <a:t>7/16/20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B77045C-9781-0D4C-AE14-950DEA937135}" type="slidenum">
              <a:rPr lang="en-US" smtClean="0"/>
              <a:t>‹#›</a:t>
            </a:fld>
            <a:endParaRPr lang="en-US"/>
          </a:p>
        </p:txBody>
      </p:sp>
    </p:spTree>
    <p:extLst>
      <p:ext uri="{BB962C8B-B14F-4D97-AF65-F5344CB8AC3E}">
        <p14:creationId xmlns:p14="http://schemas.microsoft.com/office/powerpoint/2010/main" val="18122692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ctrTitle"/>
          </p:nvPr>
        </p:nvSpPr>
        <p:spPr>
          <a:xfrm>
            <a:off x="825036" y="2620300"/>
            <a:ext cx="10702977" cy="1779588"/>
          </a:xfrm>
          <a:prstGeom prst="rect">
            <a:avLst/>
          </a:prstGeom>
          <a:noFill/>
          <a:ln>
            <a:noFill/>
          </a:ln>
        </p:spPr>
        <p:txBody>
          <a:bodyPr spcFirstLastPara="1" vert="horz" wrap="square" lIns="91425" tIns="45700" rIns="91425" bIns="45700" rtlCol="0" anchor="b" anchorCtr="0">
            <a:noAutofit/>
          </a:bodyPr>
          <a:lstStyle/>
          <a:p>
            <a:pPr algn="ctr"/>
            <a:r>
              <a:rPr lang="en-US" sz="3600" b="1" dirty="0"/>
              <a:t>Working with End of Life, Dying, and Grief</a:t>
            </a:r>
            <a:r>
              <a:rPr lang="en-US" sz="3600" dirty="0" smtClean="0">
                <a:effectLst/>
              </a:rPr>
              <a:t> </a:t>
            </a:r>
            <a:endParaRPr lang="en-US" sz="3600" dirty="0"/>
          </a:p>
        </p:txBody>
      </p:sp>
      <p:sp>
        <p:nvSpPr>
          <p:cNvPr id="147" name="Google Shape;147;p15"/>
          <p:cNvSpPr txBox="1">
            <a:spLocks noGrp="1"/>
          </p:cNvSpPr>
          <p:nvPr>
            <p:ph type="subTitle" idx="1"/>
          </p:nvPr>
        </p:nvSpPr>
        <p:spPr>
          <a:xfrm>
            <a:off x="719527" y="4499766"/>
            <a:ext cx="10702977" cy="1256265"/>
          </a:xfrm>
          <a:prstGeom prst="rect">
            <a:avLst/>
          </a:prstGeom>
          <a:noFill/>
          <a:ln>
            <a:noFill/>
          </a:ln>
        </p:spPr>
        <p:txBody>
          <a:bodyPr spcFirstLastPara="1" vert="horz" wrap="square" lIns="91425" tIns="45700" rIns="91425" bIns="45700" rtlCol="0" anchor="t" anchorCtr="0">
            <a:noAutofit/>
          </a:bodyPr>
          <a:lstStyle/>
          <a:p>
            <a:pPr algn="ctr">
              <a:lnSpc>
                <a:spcPct val="90000"/>
              </a:lnSpc>
              <a:spcBef>
                <a:spcPts val="0"/>
              </a:spcBef>
              <a:buClr>
                <a:schemeClr val="accent1"/>
              </a:buClr>
              <a:buSzPts val="2000"/>
            </a:pPr>
            <a:endParaRPr sz="1400" cap="none" dirty="0">
              <a:solidFill>
                <a:srgbClr val="FFFFFF"/>
              </a:solidFill>
              <a:latin typeface="Candara"/>
              <a:ea typeface="Candara"/>
              <a:cs typeface="Candara"/>
              <a:sym typeface="Candara"/>
            </a:endParaRPr>
          </a:p>
          <a:p>
            <a:pPr algn="ctr"/>
            <a:r>
              <a:rPr lang="en-US" sz="1800" dirty="0" smtClean="0"/>
              <a:t>Jennifer </a:t>
            </a:r>
            <a:r>
              <a:rPr lang="en-US" sz="1800" dirty="0"/>
              <a:t>A. Gregg, </a:t>
            </a:r>
            <a:r>
              <a:rPr lang="en-US" sz="1800" dirty="0" smtClean="0"/>
              <a:t>PhD</a:t>
            </a:r>
          </a:p>
          <a:p>
            <a:pPr algn="ctr"/>
            <a:r>
              <a:rPr lang="en-US" sz="1800" i="1" dirty="0" smtClean="0"/>
              <a:t>San </a:t>
            </a:r>
            <a:r>
              <a:rPr lang="en-US" sz="1800" i="1" dirty="0"/>
              <a:t>Jose State </a:t>
            </a:r>
            <a:r>
              <a:rPr lang="en-US" sz="1800" i="1" dirty="0" smtClean="0"/>
              <a:t>University and University of California, San Francisco</a:t>
            </a:r>
          </a:p>
          <a:p>
            <a:pPr algn="ctr"/>
            <a:r>
              <a:rPr lang="en-US" sz="1800" dirty="0" smtClean="0"/>
              <a:t>Dianne </a:t>
            </a:r>
            <a:r>
              <a:rPr lang="en-US" sz="1800" dirty="0" err="1" smtClean="0"/>
              <a:t>Shumay</a:t>
            </a:r>
            <a:r>
              <a:rPr lang="en-US" sz="1800" dirty="0" smtClean="0"/>
              <a:t>, PhD</a:t>
            </a:r>
          </a:p>
          <a:p>
            <a:pPr algn="ctr"/>
            <a:r>
              <a:rPr lang="en-US" sz="1800" i="1" dirty="0" smtClean="0"/>
              <a:t>University of California, San Francisco</a:t>
            </a:r>
            <a:endParaRPr lang="en-US" sz="1800" i="1" dirty="0"/>
          </a:p>
          <a:p>
            <a:pPr algn="ctr">
              <a:lnSpc>
                <a:spcPct val="90000"/>
              </a:lnSpc>
              <a:spcBef>
                <a:spcPts val="400"/>
              </a:spcBef>
              <a:buClr>
                <a:schemeClr val="accent1"/>
              </a:buClr>
              <a:buSzPts val="2000"/>
            </a:pPr>
            <a:endParaRPr sz="1400" cap="none" dirty="0">
              <a:solidFill>
                <a:srgbClr val="FFFFFF"/>
              </a:solidFill>
              <a:latin typeface="Candara"/>
              <a:ea typeface="Candara"/>
              <a:cs typeface="Candara"/>
              <a:sym typeface="Candara"/>
            </a:endParaRPr>
          </a:p>
        </p:txBody>
      </p:sp>
      <p:pic>
        <p:nvPicPr>
          <p:cNvPr id="3" name="Picture 2"/>
          <p:cNvPicPr>
            <a:picLocks noChangeAspect="1"/>
          </p:cNvPicPr>
          <p:nvPr/>
        </p:nvPicPr>
        <p:blipFill>
          <a:blip r:embed="rId3">
            <a:alphaModFix amt="58000"/>
            <a:extLst>
              <a:ext uri="{28A0092B-C50C-407E-A947-70E740481C1C}">
                <a14:useLocalDpi xmlns:a14="http://schemas.microsoft.com/office/drawing/2010/main" val="0"/>
              </a:ext>
            </a:extLst>
          </a:blip>
          <a:stretch>
            <a:fillRect/>
          </a:stretch>
        </p:blipFill>
        <p:spPr>
          <a:xfrm>
            <a:off x="8684109" y="247894"/>
            <a:ext cx="3167921" cy="1979951"/>
          </a:xfrm>
          <a:prstGeom prst="rect">
            <a:avLst/>
          </a:prstGeom>
        </p:spPr>
      </p:pic>
      <p:sp>
        <p:nvSpPr>
          <p:cNvPr id="5" name="Title 3"/>
          <p:cNvSpPr txBox="1">
            <a:spLocks/>
          </p:cNvSpPr>
          <p:nvPr/>
        </p:nvSpPr>
        <p:spPr>
          <a:xfrm>
            <a:off x="560788" y="666903"/>
            <a:ext cx="5582104" cy="126897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2000" i="1" dirty="0" smtClean="0"/>
              <a:t>“One learns the art of dying by learning the art of living: how to become master of the present moment”</a:t>
            </a:r>
            <a:r>
              <a:rPr lang="en-US" sz="2000" dirty="0"/>
              <a:t> </a:t>
            </a:r>
            <a:r>
              <a:rPr lang="en-US" sz="2000" dirty="0" smtClean="0"/>
              <a:t> </a:t>
            </a:r>
            <a:r>
              <a:rPr lang="en-US" sz="1400" dirty="0" smtClean="0"/>
              <a:t>S.N</a:t>
            </a:r>
            <a:r>
              <a:rPr lang="en-US" sz="1400" dirty="0"/>
              <a:t>. </a:t>
            </a:r>
            <a:r>
              <a:rPr lang="en-US" sz="1400" dirty="0" err="1"/>
              <a:t>Goenka</a:t>
            </a:r>
            <a:endParaRPr lang="en-US" sz="1400" dirty="0"/>
          </a:p>
          <a:p>
            <a:endParaRPr lang="en-US" sz="2000" i="1" dirty="0"/>
          </a:p>
        </p:txBody>
      </p:sp>
    </p:spTree>
    <p:extLst>
      <p:ext uri="{BB962C8B-B14F-4D97-AF65-F5344CB8AC3E}">
        <p14:creationId xmlns:p14="http://schemas.microsoft.com/office/powerpoint/2010/main" val="52554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ctrTitle"/>
          </p:nvPr>
        </p:nvSpPr>
        <p:spPr>
          <a:xfrm>
            <a:off x="825036" y="2620300"/>
            <a:ext cx="10702977" cy="1779588"/>
          </a:xfrm>
          <a:prstGeom prst="rect">
            <a:avLst/>
          </a:prstGeom>
          <a:noFill/>
          <a:ln>
            <a:noFill/>
          </a:ln>
        </p:spPr>
        <p:txBody>
          <a:bodyPr spcFirstLastPara="1" vert="horz" wrap="square" lIns="91425" tIns="45700" rIns="91425" bIns="45700" rtlCol="0" anchor="b" anchorCtr="0">
            <a:noAutofit/>
          </a:bodyPr>
          <a:lstStyle/>
          <a:p>
            <a:pPr algn="ctr"/>
            <a:r>
              <a:rPr lang="en-US" sz="3600" b="1" dirty="0" smtClean="0"/>
              <a:t>Application of the ACT Model to End of Life, Loss, and Fear of Dying</a:t>
            </a:r>
            <a:endParaRPr lang="en-US" sz="3600" dirty="0"/>
          </a:p>
        </p:txBody>
      </p:sp>
      <p:sp>
        <p:nvSpPr>
          <p:cNvPr id="7" name="Google Shape;146;p15"/>
          <p:cNvSpPr txBox="1">
            <a:spLocks noGrp="1"/>
          </p:cNvSpPr>
          <p:nvPr>
            <p:ph type="subTitle" idx="1"/>
          </p:nvPr>
        </p:nvSpPr>
        <p:spPr>
          <a:xfrm>
            <a:off x="825036" y="4800600"/>
            <a:ext cx="10917784" cy="1691640"/>
          </a:xfrm>
          <a:prstGeom prst="rect">
            <a:avLst/>
          </a:prstGeom>
          <a:noFill/>
          <a:ln>
            <a:noFill/>
          </a:ln>
        </p:spPr>
        <p:txBody>
          <a:bodyPr spcFirstLastPara="1" vert="horz" wrap="square" lIns="91425" tIns="45700" rIns="91425" bIns="45700" rtlCol="0" anchor="b" anchorCtr="0">
            <a:noAutofit/>
          </a:bodyPr>
          <a:lstStyle/>
          <a:p>
            <a:endParaRPr lang="en-US" sz="2400" dirty="0"/>
          </a:p>
        </p:txBody>
      </p:sp>
    </p:spTree>
    <p:extLst>
      <p:ext uri="{BB962C8B-B14F-4D97-AF65-F5344CB8AC3E}">
        <p14:creationId xmlns:p14="http://schemas.microsoft.com/office/powerpoint/2010/main" val="27320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adult-alone-anxious-568027.jpg" descr="adult-alone-anxious-568027.jpg"/>
          <p:cNvPicPr>
            <a:picLocks noChangeAspect="1"/>
          </p:cNvPicPr>
          <p:nvPr/>
        </p:nvPicPr>
        <p:blipFill>
          <a:blip r:embed="rId2">
            <a:alphaModFix amt="13865"/>
            <a:extLst/>
          </a:blip>
          <a:stretch>
            <a:fillRect/>
          </a:stretch>
        </p:blipFill>
        <p:spPr>
          <a:xfrm>
            <a:off x="-35889" y="-467791"/>
            <a:ext cx="12667202" cy="8453981"/>
          </a:xfrm>
          <a:prstGeom prst="rect">
            <a:avLst/>
          </a:prstGeom>
          <a:ln w="12700">
            <a:miter lim="400000"/>
          </a:ln>
        </p:spPr>
      </p:pic>
      <p:grpSp>
        <p:nvGrpSpPr>
          <p:cNvPr id="335" name="Group"/>
          <p:cNvGrpSpPr/>
          <p:nvPr/>
        </p:nvGrpSpPr>
        <p:grpSpPr>
          <a:xfrm>
            <a:off x="2565099" y="686656"/>
            <a:ext cx="6712825" cy="5437062"/>
            <a:chOff x="-1" y="-49792"/>
            <a:chExt cx="13425648" cy="10874123"/>
          </a:xfrm>
        </p:grpSpPr>
        <p:grpSp>
          <p:nvGrpSpPr>
            <p:cNvPr id="323" name="Group 3"/>
            <p:cNvGrpSpPr/>
            <p:nvPr/>
          </p:nvGrpSpPr>
          <p:grpSpPr>
            <a:xfrm>
              <a:off x="5385399" y="3606095"/>
              <a:ext cx="3352802" cy="3352801"/>
              <a:chOff x="-1" y="0"/>
              <a:chExt cx="3352801" cy="3352800"/>
            </a:xfrm>
          </p:grpSpPr>
          <p:sp>
            <p:nvSpPr>
              <p:cNvPr id="321" name="Oval 4"/>
              <p:cNvSpPr/>
              <p:nvPr/>
            </p:nvSpPr>
            <p:spPr>
              <a:xfrm>
                <a:off x="0" y="0"/>
                <a:ext cx="3352800" cy="3352800"/>
              </a:xfrm>
              <a:prstGeom prst="ellipse">
                <a:avLst/>
              </a:prstGeom>
              <a:noFill/>
              <a:ln w="12700" cap="flat">
                <a:solidFill>
                  <a:srgbClr val="000000"/>
                </a:solidFill>
                <a:prstDash val="solid"/>
                <a:miter lim="800000"/>
              </a:ln>
              <a:effectLst/>
            </p:spPr>
            <p:txBody>
              <a:bodyPr wrap="square" lIns="25400" tIns="25400" rIns="25400" bIns="25400" numCol="1" anchor="ctr">
                <a:noAutofit/>
              </a:bodyPr>
              <a:lstStyle/>
              <a:p>
                <a:pPr>
                  <a:defRPr sz="3200">
                    <a:solidFill>
                      <a:srgbClr val="FFFFFF"/>
                    </a:solidFill>
                    <a:latin typeface="Verdana"/>
                    <a:ea typeface="Verdana"/>
                    <a:cs typeface="Verdana"/>
                    <a:sym typeface="Verdana"/>
                  </a:defRPr>
                </a:pPr>
                <a:endParaRPr sz="1600"/>
              </a:p>
            </p:txBody>
          </p:sp>
          <p:sp>
            <p:nvSpPr>
              <p:cNvPr id="322" name="Text Box 5"/>
              <p:cNvSpPr/>
              <p:nvPr/>
            </p:nvSpPr>
            <p:spPr>
              <a:xfrm>
                <a:off x="-1" y="868481"/>
                <a:ext cx="3352801" cy="16158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p>
                <a:pPr algn="ctr">
                  <a:spcBef>
                    <a:spcPts val="1050"/>
                  </a:spcBef>
                  <a:defRPr sz="3600">
                    <a:latin typeface="Times New Roman"/>
                    <a:ea typeface="Times New Roman"/>
                    <a:cs typeface="Times New Roman"/>
                    <a:sym typeface="Times New Roman"/>
                  </a:defRPr>
                </a:pPr>
                <a:r>
                  <a:rPr sz="2000" dirty="0"/>
                  <a:t>Psychological</a:t>
                </a:r>
                <a:endParaRPr sz="2000" dirty="0">
                  <a:latin typeface="Arial"/>
                  <a:ea typeface="Arial"/>
                  <a:cs typeface="Arial"/>
                  <a:sym typeface="Arial"/>
                </a:endParaRPr>
              </a:p>
              <a:p>
                <a:pPr algn="ctr">
                  <a:spcBef>
                    <a:spcPts val="1050"/>
                  </a:spcBef>
                  <a:defRPr sz="3600">
                    <a:latin typeface="Times New Roman"/>
                    <a:ea typeface="Times New Roman"/>
                    <a:cs typeface="Times New Roman"/>
                    <a:sym typeface="Times New Roman"/>
                  </a:defRPr>
                </a:pPr>
                <a:r>
                  <a:rPr sz="2000" dirty="0"/>
                  <a:t>Inflexibility</a:t>
                </a:r>
              </a:p>
            </p:txBody>
          </p:sp>
        </p:grpSp>
        <p:sp>
          <p:nvSpPr>
            <p:cNvPr id="324" name="Freeform 9"/>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6224" y="2721"/>
                  </a:lnTo>
                  <a:lnTo>
                    <a:pt x="21600" y="5400"/>
                  </a:lnTo>
                  <a:lnTo>
                    <a:pt x="21600" y="16200"/>
                  </a:lnTo>
                  <a:lnTo>
                    <a:pt x="16224" y="18921"/>
                  </a:lnTo>
                  <a:lnTo>
                    <a:pt x="10800" y="21600"/>
                  </a:lnTo>
                  <a:lnTo>
                    <a:pt x="5424" y="18921"/>
                  </a:lnTo>
                  <a:lnTo>
                    <a:pt x="0" y="16200"/>
                  </a:lnTo>
                  <a:lnTo>
                    <a:pt x="0" y="5400"/>
                  </a:lnTo>
                  <a:lnTo>
                    <a:pt x="5424" y="2721"/>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3200">
                  <a:solidFill>
                    <a:srgbClr val="FFFFFF"/>
                  </a:solidFill>
                  <a:latin typeface="Arial"/>
                  <a:ea typeface="Arial"/>
                  <a:cs typeface="Arial"/>
                  <a:sym typeface="Arial"/>
                </a:defRPr>
              </a:pPr>
              <a:endParaRPr sz="1600"/>
            </a:p>
          </p:txBody>
        </p:sp>
        <p:sp>
          <p:nvSpPr>
            <p:cNvPr id="325" name="Line 11"/>
            <p:cNvSpPr/>
            <p:nvPr/>
          </p:nvSpPr>
          <p:spPr>
            <a:xfrm>
              <a:off x="7001476" y="1243895"/>
              <a:ext cx="3179" cy="8286751"/>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6" name="Freeform 12"/>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21600"/>
                  </a:lnTo>
                  <a:lnTo>
                    <a:pt x="21600" y="5400"/>
                  </a:lnTo>
                  <a:lnTo>
                    <a:pt x="0" y="5400"/>
                  </a:lnTo>
                  <a:lnTo>
                    <a:pt x="21600" y="16200"/>
                  </a:lnTo>
                  <a:lnTo>
                    <a:pt x="0" y="16200"/>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2400">
                  <a:solidFill>
                    <a:srgbClr val="FFFFFF"/>
                  </a:solidFill>
                  <a:latin typeface="Arial"/>
                  <a:ea typeface="Arial"/>
                  <a:cs typeface="Arial"/>
                  <a:sym typeface="Arial"/>
                </a:defRPr>
              </a:pPr>
              <a:endParaRPr sz="1200"/>
            </a:p>
          </p:txBody>
        </p:sp>
        <p:sp>
          <p:nvSpPr>
            <p:cNvPr id="327" name="Line 13"/>
            <p:cNvSpPr/>
            <p:nvPr/>
          </p:nvSpPr>
          <p:spPr>
            <a:xfrm>
              <a:off x="7001477" y="1243894"/>
              <a:ext cx="3673476" cy="6213478"/>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8" name="Line 10"/>
            <p:cNvSpPr/>
            <p:nvPr/>
          </p:nvSpPr>
          <p:spPr>
            <a:xfrm flipV="1">
              <a:off x="3331177" y="3313995"/>
              <a:ext cx="7343777" cy="4143377"/>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9" name="Rectangle 14"/>
            <p:cNvSpPr/>
            <p:nvPr/>
          </p:nvSpPr>
          <p:spPr>
            <a:xfrm>
              <a:off x="5252120" y="9777891"/>
              <a:ext cx="3520193"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Attachment to a</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Conceptualized Self</a:t>
              </a:r>
            </a:p>
          </p:txBody>
        </p:sp>
        <p:sp>
          <p:nvSpPr>
            <p:cNvPr id="330" name="Rectangle 16"/>
            <p:cNvSpPr/>
            <p:nvPr/>
          </p:nvSpPr>
          <p:spPr>
            <a:xfrm>
              <a:off x="4417844" y="-49792"/>
              <a:ext cx="5196935"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Dominance of conceptualized</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 past and feared future</a:t>
              </a:r>
            </a:p>
          </p:txBody>
        </p:sp>
        <p:sp>
          <p:nvSpPr>
            <p:cNvPr id="331" name="Rectangle 18"/>
            <p:cNvSpPr/>
            <p:nvPr/>
          </p:nvSpPr>
          <p:spPr>
            <a:xfrm>
              <a:off x="149485" y="6918275"/>
              <a:ext cx="1830630"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Cognitive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Fusion</a:t>
              </a:r>
            </a:p>
          </p:txBody>
        </p:sp>
        <p:sp>
          <p:nvSpPr>
            <p:cNvPr id="332" name="Rectangle 19"/>
            <p:cNvSpPr/>
            <p:nvPr/>
          </p:nvSpPr>
          <p:spPr>
            <a:xfrm>
              <a:off x="-1" y="2911426"/>
              <a:ext cx="2128788"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Experiential</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a:t>
              </a:r>
            </a:p>
          </p:txBody>
        </p:sp>
        <p:sp>
          <p:nvSpPr>
            <p:cNvPr id="333" name="Rectangle 20"/>
            <p:cNvSpPr/>
            <p:nvPr/>
          </p:nvSpPr>
          <p:spPr>
            <a:xfrm>
              <a:off x="11141495" y="6656665"/>
              <a:ext cx="1961820" cy="1569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Inaction or</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Persistence</a:t>
              </a:r>
            </a:p>
          </p:txBody>
        </p:sp>
        <p:sp>
          <p:nvSpPr>
            <p:cNvPr id="334" name="Rectangle 22"/>
            <p:cNvSpPr/>
            <p:nvPr/>
          </p:nvSpPr>
          <p:spPr>
            <a:xfrm>
              <a:off x="10823653" y="2911426"/>
              <a:ext cx="2601994"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Lack of Values</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Clarity</a:t>
              </a:r>
            </a:p>
          </p:txBody>
        </p:sp>
      </p:grpSp>
    </p:spTree>
    <p:extLst>
      <p:ext uri="{BB962C8B-B14F-4D97-AF65-F5344CB8AC3E}">
        <p14:creationId xmlns:p14="http://schemas.microsoft.com/office/powerpoint/2010/main" val="125798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adult-alone-anxious-568027.jpg" descr="adult-alone-anxious-568027.jpg"/>
          <p:cNvPicPr>
            <a:picLocks noChangeAspect="1"/>
          </p:cNvPicPr>
          <p:nvPr/>
        </p:nvPicPr>
        <p:blipFill>
          <a:blip r:embed="rId2">
            <a:alphaModFix amt="13865"/>
            <a:extLst/>
          </a:blip>
          <a:stretch>
            <a:fillRect/>
          </a:stretch>
        </p:blipFill>
        <p:spPr>
          <a:xfrm>
            <a:off x="-35889" y="-467791"/>
            <a:ext cx="12667202" cy="8453981"/>
          </a:xfrm>
          <a:prstGeom prst="rect">
            <a:avLst/>
          </a:prstGeom>
          <a:ln w="12700">
            <a:miter lim="400000"/>
          </a:ln>
        </p:spPr>
      </p:pic>
      <p:grpSp>
        <p:nvGrpSpPr>
          <p:cNvPr id="335" name="Group"/>
          <p:cNvGrpSpPr/>
          <p:nvPr/>
        </p:nvGrpSpPr>
        <p:grpSpPr>
          <a:xfrm>
            <a:off x="2565099" y="686656"/>
            <a:ext cx="6712825" cy="5437062"/>
            <a:chOff x="-1" y="-49792"/>
            <a:chExt cx="13425648" cy="10874123"/>
          </a:xfrm>
        </p:grpSpPr>
        <p:grpSp>
          <p:nvGrpSpPr>
            <p:cNvPr id="323" name="Group 3"/>
            <p:cNvGrpSpPr/>
            <p:nvPr/>
          </p:nvGrpSpPr>
          <p:grpSpPr>
            <a:xfrm>
              <a:off x="5385399" y="3606095"/>
              <a:ext cx="3352802" cy="3352801"/>
              <a:chOff x="-1" y="0"/>
              <a:chExt cx="3352801" cy="3352800"/>
            </a:xfrm>
          </p:grpSpPr>
          <p:sp>
            <p:nvSpPr>
              <p:cNvPr id="321" name="Oval 4"/>
              <p:cNvSpPr/>
              <p:nvPr/>
            </p:nvSpPr>
            <p:spPr>
              <a:xfrm>
                <a:off x="0" y="0"/>
                <a:ext cx="3352800" cy="3352800"/>
              </a:xfrm>
              <a:prstGeom prst="ellipse">
                <a:avLst/>
              </a:prstGeom>
              <a:noFill/>
              <a:ln w="12700" cap="flat">
                <a:solidFill>
                  <a:srgbClr val="000000"/>
                </a:solidFill>
                <a:prstDash val="solid"/>
                <a:miter lim="800000"/>
              </a:ln>
              <a:effectLst/>
            </p:spPr>
            <p:txBody>
              <a:bodyPr wrap="square" lIns="25400" tIns="25400" rIns="25400" bIns="25400" numCol="1" anchor="ctr">
                <a:noAutofit/>
              </a:bodyPr>
              <a:lstStyle/>
              <a:p>
                <a:pPr>
                  <a:defRPr sz="3200">
                    <a:solidFill>
                      <a:srgbClr val="FFFFFF"/>
                    </a:solidFill>
                    <a:latin typeface="Verdana"/>
                    <a:ea typeface="Verdana"/>
                    <a:cs typeface="Verdana"/>
                    <a:sym typeface="Verdana"/>
                  </a:defRPr>
                </a:pPr>
                <a:endParaRPr sz="1600"/>
              </a:p>
            </p:txBody>
          </p:sp>
          <p:sp>
            <p:nvSpPr>
              <p:cNvPr id="322" name="Text Box 5"/>
              <p:cNvSpPr/>
              <p:nvPr/>
            </p:nvSpPr>
            <p:spPr>
              <a:xfrm>
                <a:off x="-1" y="868481"/>
                <a:ext cx="3352801" cy="16158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p>
                <a:pPr algn="ctr">
                  <a:spcBef>
                    <a:spcPts val="1050"/>
                  </a:spcBef>
                  <a:defRPr sz="3600">
                    <a:latin typeface="Times New Roman"/>
                    <a:ea typeface="Times New Roman"/>
                    <a:cs typeface="Times New Roman"/>
                    <a:sym typeface="Times New Roman"/>
                  </a:defRPr>
                </a:pPr>
                <a:r>
                  <a:rPr sz="2000" dirty="0"/>
                  <a:t>Psychological</a:t>
                </a:r>
                <a:endParaRPr sz="2000" dirty="0">
                  <a:latin typeface="Arial"/>
                  <a:ea typeface="Arial"/>
                  <a:cs typeface="Arial"/>
                  <a:sym typeface="Arial"/>
                </a:endParaRPr>
              </a:p>
              <a:p>
                <a:pPr algn="ctr">
                  <a:spcBef>
                    <a:spcPts val="1050"/>
                  </a:spcBef>
                  <a:defRPr sz="3600">
                    <a:latin typeface="Times New Roman"/>
                    <a:ea typeface="Times New Roman"/>
                    <a:cs typeface="Times New Roman"/>
                    <a:sym typeface="Times New Roman"/>
                  </a:defRPr>
                </a:pPr>
                <a:r>
                  <a:rPr sz="2000" dirty="0"/>
                  <a:t>Inflexibility</a:t>
                </a:r>
              </a:p>
            </p:txBody>
          </p:sp>
        </p:grpSp>
        <p:sp>
          <p:nvSpPr>
            <p:cNvPr id="324" name="Freeform 9"/>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6224" y="2721"/>
                  </a:lnTo>
                  <a:lnTo>
                    <a:pt x="21600" y="5400"/>
                  </a:lnTo>
                  <a:lnTo>
                    <a:pt x="21600" y="16200"/>
                  </a:lnTo>
                  <a:lnTo>
                    <a:pt x="16224" y="18921"/>
                  </a:lnTo>
                  <a:lnTo>
                    <a:pt x="10800" y="21600"/>
                  </a:lnTo>
                  <a:lnTo>
                    <a:pt x="5424" y="18921"/>
                  </a:lnTo>
                  <a:lnTo>
                    <a:pt x="0" y="16200"/>
                  </a:lnTo>
                  <a:lnTo>
                    <a:pt x="0" y="5400"/>
                  </a:lnTo>
                  <a:lnTo>
                    <a:pt x="5424" y="2721"/>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3200">
                  <a:solidFill>
                    <a:srgbClr val="FFFFFF"/>
                  </a:solidFill>
                  <a:latin typeface="Arial"/>
                  <a:ea typeface="Arial"/>
                  <a:cs typeface="Arial"/>
                  <a:sym typeface="Arial"/>
                </a:defRPr>
              </a:pPr>
              <a:endParaRPr sz="1600"/>
            </a:p>
          </p:txBody>
        </p:sp>
        <p:sp>
          <p:nvSpPr>
            <p:cNvPr id="325" name="Line 11"/>
            <p:cNvSpPr/>
            <p:nvPr/>
          </p:nvSpPr>
          <p:spPr>
            <a:xfrm>
              <a:off x="7001476" y="1243895"/>
              <a:ext cx="3179" cy="8286751"/>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6" name="Freeform 12"/>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21600"/>
                  </a:lnTo>
                  <a:lnTo>
                    <a:pt x="21600" y="5400"/>
                  </a:lnTo>
                  <a:lnTo>
                    <a:pt x="0" y="5400"/>
                  </a:lnTo>
                  <a:lnTo>
                    <a:pt x="21600" y="16200"/>
                  </a:lnTo>
                  <a:lnTo>
                    <a:pt x="0" y="16200"/>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2400">
                  <a:solidFill>
                    <a:srgbClr val="FFFFFF"/>
                  </a:solidFill>
                  <a:latin typeface="Arial"/>
                  <a:ea typeface="Arial"/>
                  <a:cs typeface="Arial"/>
                  <a:sym typeface="Arial"/>
                </a:defRPr>
              </a:pPr>
              <a:endParaRPr sz="1200"/>
            </a:p>
          </p:txBody>
        </p:sp>
        <p:sp>
          <p:nvSpPr>
            <p:cNvPr id="327" name="Line 13"/>
            <p:cNvSpPr/>
            <p:nvPr/>
          </p:nvSpPr>
          <p:spPr>
            <a:xfrm>
              <a:off x="7001477" y="1243894"/>
              <a:ext cx="3673476" cy="6213478"/>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8" name="Line 10"/>
            <p:cNvSpPr/>
            <p:nvPr/>
          </p:nvSpPr>
          <p:spPr>
            <a:xfrm flipV="1">
              <a:off x="3331177" y="3313995"/>
              <a:ext cx="7343777" cy="4143377"/>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9" name="Rectangle 14"/>
            <p:cNvSpPr/>
            <p:nvPr/>
          </p:nvSpPr>
          <p:spPr>
            <a:xfrm>
              <a:off x="5252120" y="9777891"/>
              <a:ext cx="3520193"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Attachment to a</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Conceptualized Self</a:t>
              </a:r>
            </a:p>
          </p:txBody>
        </p:sp>
        <p:sp>
          <p:nvSpPr>
            <p:cNvPr id="330" name="Rectangle 16"/>
            <p:cNvSpPr/>
            <p:nvPr/>
          </p:nvSpPr>
          <p:spPr>
            <a:xfrm>
              <a:off x="4417844" y="-49792"/>
              <a:ext cx="5196935"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Dominance of conceptualized</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 past and feared future</a:t>
              </a:r>
            </a:p>
          </p:txBody>
        </p:sp>
        <p:sp>
          <p:nvSpPr>
            <p:cNvPr id="331" name="Rectangle 18"/>
            <p:cNvSpPr/>
            <p:nvPr/>
          </p:nvSpPr>
          <p:spPr>
            <a:xfrm>
              <a:off x="149485" y="6918275"/>
              <a:ext cx="1830630"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Cognitive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Fusion</a:t>
              </a:r>
            </a:p>
          </p:txBody>
        </p:sp>
        <p:sp>
          <p:nvSpPr>
            <p:cNvPr id="332" name="Rectangle 19"/>
            <p:cNvSpPr/>
            <p:nvPr/>
          </p:nvSpPr>
          <p:spPr>
            <a:xfrm>
              <a:off x="-1" y="2911426"/>
              <a:ext cx="2128788"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Experiential</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a:t>
              </a:r>
            </a:p>
          </p:txBody>
        </p:sp>
        <p:sp>
          <p:nvSpPr>
            <p:cNvPr id="333" name="Rectangle 20"/>
            <p:cNvSpPr/>
            <p:nvPr/>
          </p:nvSpPr>
          <p:spPr>
            <a:xfrm>
              <a:off x="11141495" y="6656665"/>
              <a:ext cx="1961820" cy="1569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Inaction or</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Persistence</a:t>
              </a:r>
            </a:p>
          </p:txBody>
        </p:sp>
        <p:sp>
          <p:nvSpPr>
            <p:cNvPr id="334" name="Rectangle 22"/>
            <p:cNvSpPr/>
            <p:nvPr/>
          </p:nvSpPr>
          <p:spPr>
            <a:xfrm>
              <a:off x="10823653" y="2911426"/>
              <a:ext cx="2601994"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Lack of Values</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Clarity</a:t>
              </a:r>
            </a:p>
          </p:txBody>
        </p:sp>
      </p:grpSp>
      <p:sp>
        <p:nvSpPr>
          <p:cNvPr id="19" name="TextBox 18"/>
          <p:cNvSpPr txBox="1"/>
          <p:nvPr/>
        </p:nvSpPr>
        <p:spPr>
          <a:xfrm>
            <a:off x="130259" y="3907176"/>
            <a:ext cx="2762217" cy="2862322"/>
          </a:xfrm>
          <a:prstGeom prst="rect">
            <a:avLst/>
          </a:prstGeom>
          <a:noFill/>
        </p:spPr>
        <p:txBody>
          <a:bodyPr wrap="square" rtlCol="0">
            <a:spAutoFit/>
          </a:bodyPr>
          <a:lstStyle/>
          <a:p>
            <a:r>
              <a:rPr lang="en-GB" dirty="0" smtClean="0">
                <a:solidFill>
                  <a:srgbClr val="C00000"/>
                </a:solidFill>
              </a:rPr>
              <a:t>‘’This shouldn’t be happening to me’ “I can’t handle this” </a:t>
            </a:r>
            <a:r>
              <a:rPr lang="en-US" dirty="0" smtClean="0">
                <a:solidFill>
                  <a:srgbClr val="C00000"/>
                </a:solidFill>
              </a:rPr>
              <a:t>fused </a:t>
            </a:r>
            <a:r>
              <a:rPr lang="en-US" dirty="0">
                <a:solidFill>
                  <a:srgbClr val="C00000"/>
                </a:solidFill>
              </a:rPr>
              <a:t>with thoughts of future pain, disability, loss of dignity, leaving loved ones, loss of </a:t>
            </a:r>
            <a:r>
              <a:rPr lang="en-US" dirty="0" smtClean="0">
                <a:solidFill>
                  <a:srgbClr val="C00000"/>
                </a:solidFill>
              </a:rPr>
              <a:t>control</a:t>
            </a:r>
          </a:p>
          <a:p>
            <a:endParaRPr lang="en-US" dirty="0">
              <a:solidFill>
                <a:srgbClr val="C00000"/>
              </a:solidFill>
            </a:endParaRPr>
          </a:p>
          <a:p>
            <a:r>
              <a:rPr lang="en-US" dirty="0" smtClean="0">
                <a:solidFill>
                  <a:srgbClr val="C00000"/>
                </a:solidFill>
              </a:rPr>
              <a:t>Death/loss is fused with death and loss itself</a:t>
            </a:r>
            <a:endParaRPr lang="en-GB" dirty="0">
              <a:solidFill>
                <a:srgbClr val="C00000"/>
              </a:solidFill>
            </a:endParaRPr>
          </a:p>
        </p:txBody>
      </p:sp>
    </p:spTree>
    <p:extLst>
      <p:ext uri="{BB962C8B-B14F-4D97-AF65-F5344CB8AC3E}">
        <p14:creationId xmlns:p14="http://schemas.microsoft.com/office/powerpoint/2010/main" val="52930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normAutofit/>
          </a:bodyPr>
          <a:lstStyle/>
          <a:p>
            <a:pPr lvl="0">
              <a:defRPr sz="1800"/>
            </a:pPr>
            <a:r>
              <a:rPr lang="en-US" sz="4800" dirty="0" smtClean="0"/>
              <a:t>A word about </a:t>
            </a:r>
            <a:r>
              <a:rPr sz="4800" dirty="0" smtClean="0"/>
              <a:t>HOPE</a:t>
            </a:r>
            <a:endParaRPr sz="4800" dirty="0"/>
          </a:p>
        </p:txBody>
      </p:sp>
      <p:sp>
        <p:nvSpPr>
          <p:cNvPr id="44" name="Shape 44"/>
          <p:cNvSpPr>
            <a:spLocks noGrp="1"/>
          </p:cNvSpPr>
          <p:nvPr>
            <p:ph type="body" idx="1"/>
          </p:nvPr>
        </p:nvSpPr>
        <p:spPr>
          <a:prstGeom prst="rect">
            <a:avLst/>
          </a:prstGeom>
        </p:spPr>
        <p:txBody>
          <a:bodyPr/>
          <a:lstStyle/>
          <a:p>
            <a:pPr marL="275024" indent="-275024" defTabSz="361460">
              <a:spcBef>
                <a:spcPts val="2531"/>
              </a:spcBef>
              <a:defRPr sz="1800"/>
            </a:pPr>
            <a:r>
              <a:rPr sz="2227" dirty="0"/>
              <a:t>HOPE - typically implies an optimism that things will get better and that we can find a way to endure or persevere. </a:t>
            </a:r>
          </a:p>
          <a:p>
            <a:pPr marL="275024" indent="-275024" defTabSz="361460">
              <a:spcBef>
                <a:spcPts val="2531"/>
              </a:spcBef>
              <a:defRPr sz="1800"/>
            </a:pPr>
            <a:r>
              <a:rPr sz="2227" dirty="0"/>
              <a:t>The word HOPE in the </a:t>
            </a:r>
            <a:r>
              <a:rPr lang="en-US" sz="2227" dirty="0" smtClean="0"/>
              <a:t>terminal illness </a:t>
            </a:r>
            <a:r>
              <a:rPr sz="2227" dirty="0" smtClean="0"/>
              <a:t>world </a:t>
            </a:r>
            <a:r>
              <a:rPr sz="2227" dirty="0"/>
              <a:t>is a relational frame for absence of death. Thus it becomes equated with non-death and thus death. </a:t>
            </a:r>
          </a:p>
          <a:p>
            <a:pPr marL="275024" indent="-275024" defTabSz="361460">
              <a:spcBef>
                <a:spcPts val="2531"/>
              </a:spcBef>
              <a:defRPr sz="1800"/>
            </a:pPr>
            <a:r>
              <a:rPr sz="2227" dirty="0"/>
              <a:t>“Don’t lose hope” means in the </a:t>
            </a:r>
            <a:r>
              <a:rPr lang="en-US" sz="2227" dirty="0" smtClean="0"/>
              <a:t>terminal illness </a:t>
            </a:r>
            <a:r>
              <a:rPr sz="2227" dirty="0" smtClean="0"/>
              <a:t>world </a:t>
            </a:r>
            <a:r>
              <a:rPr sz="2227" dirty="0"/>
              <a:t>“don’t think the thought that you will die.”</a:t>
            </a:r>
          </a:p>
          <a:p>
            <a:pPr marL="275024" indent="-275024" defTabSz="361460">
              <a:spcBef>
                <a:spcPts val="2531"/>
              </a:spcBef>
              <a:defRPr sz="1800"/>
            </a:pPr>
            <a:r>
              <a:rPr sz="2227" dirty="0"/>
              <a:t>We inadvertently help patients fuse, struggle and avoid when we do things to reassure patients in an effort to prevent them from losing “hope.”</a:t>
            </a:r>
          </a:p>
        </p:txBody>
      </p:sp>
    </p:spTree>
    <p:extLst>
      <p:ext uri="{BB962C8B-B14F-4D97-AF65-F5344CB8AC3E}">
        <p14:creationId xmlns:p14="http://schemas.microsoft.com/office/powerpoint/2010/main" val="203733781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adult-alone-anxious-568027.jpg" descr="adult-alone-anxious-568027.jpg"/>
          <p:cNvPicPr>
            <a:picLocks noChangeAspect="1"/>
          </p:cNvPicPr>
          <p:nvPr/>
        </p:nvPicPr>
        <p:blipFill>
          <a:blip r:embed="rId2">
            <a:alphaModFix amt="13865"/>
            <a:extLst/>
          </a:blip>
          <a:stretch>
            <a:fillRect/>
          </a:stretch>
        </p:blipFill>
        <p:spPr>
          <a:xfrm>
            <a:off x="-35889" y="-467791"/>
            <a:ext cx="12667202" cy="8453981"/>
          </a:xfrm>
          <a:prstGeom prst="rect">
            <a:avLst/>
          </a:prstGeom>
          <a:ln w="12700">
            <a:miter lim="400000"/>
          </a:ln>
        </p:spPr>
      </p:pic>
      <p:grpSp>
        <p:nvGrpSpPr>
          <p:cNvPr id="335" name="Group"/>
          <p:cNvGrpSpPr/>
          <p:nvPr/>
        </p:nvGrpSpPr>
        <p:grpSpPr>
          <a:xfrm>
            <a:off x="2565099" y="686656"/>
            <a:ext cx="6712825" cy="5437062"/>
            <a:chOff x="-1" y="-49792"/>
            <a:chExt cx="13425648" cy="10874123"/>
          </a:xfrm>
        </p:grpSpPr>
        <p:grpSp>
          <p:nvGrpSpPr>
            <p:cNvPr id="323" name="Group 3"/>
            <p:cNvGrpSpPr/>
            <p:nvPr/>
          </p:nvGrpSpPr>
          <p:grpSpPr>
            <a:xfrm>
              <a:off x="5385399" y="3606095"/>
              <a:ext cx="3352802" cy="3352801"/>
              <a:chOff x="-1" y="0"/>
              <a:chExt cx="3352801" cy="3352800"/>
            </a:xfrm>
          </p:grpSpPr>
          <p:sp>
            <p:nvSpPr>
              <p:cNvPr id="321" name="Oval 4"/>
              <p:cNvSpPr/>
              <p:nvPr/>
            </p:nvSpPr>
            <p:spPr>
              <a:xfrm>
                <a:off x="0" y="0"/>
                <a:ext cx="3352800" cy="3352800"/>
              </a:xfrm>
              <a:prstGeom prst="ellipse">
                <a:avLst/>
              </a:prstGeom>
              <a:noFill/>
              <a:ln w="12700" cap="flat">
                <a:solidFill>
                  <a:srgbClr val="000000"/>
                </a:solidFill>
                <a:prstDash val="solid"/>
                <a:miter lim="800000"/>
              </a:ln>
              <a:effectLst/>
            </p:spPr>
            <p:txBody>
              <a:bodyPr wrap="square" lIns="25400" tIns="25400" rIns="25400" bIns="25400" numCol="1" anchor="ctr">
                <a:noAutofit/>
              </a:bodyPr>
              <a:lstStyle/>
              <a:p>
                <a:pPr>
                  <a:defRPr sz="3200">
                    <a:solidFill>
                      <a:srgbClr val="FFFFFF"/>
                    </a:solidFill>
                    <a:latin typeface="Verdana"/>
                    <a:ea typeface="Verdana"/>
                    <a:cs typeface="Verdana"/>
                    <a:sym typeface="Verdana"/>
                  </a:defRPr>
                </a:pPr>
                <a:endParaRPr sz="1600"/>
              </a:p>
            </p:txBody>
          </p:sp>
          <p:sp>
            <p:nvSpPr>
              <p:cNvPr id="322" name="Text Box 5"/>
              <p:cNvSpPr/>
              <p:nvPr/>
            </p:nvSpPr>
            <p:spPr>
              <a:xfrm>
                <a:off x="-1" y="868481"/>
                <a:ext cx="3352801" cy="16158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p>
                <a:pPr algn="ctr">
                  <a:spcBef>
                    <a:spcPts val="1050"/>
                  </a:spcBef>
                  <a:defRPr sz="3600">
                    <a:latin typeface="Times New Roman"/>
                    <a:ea typeface="Times New Roman"/>
                    <a:cs typeface="Times New Roman"/>
                    <a:sym typeface="Times New Roman"/>
                  </a:defRPr>
                </a:pPr>
                <a:r>
                  <a:rPr sz="2000" dirty="0"/>
                  <a:t>Psychological</a:t>
                </a:r>
                <a:endParaRPr sz="2000" dirty="0">
                  <a:latin typeface="Arial"/>
                  <a:ea typeface="Arial"/>
                  <a:cs typeface="Arial"/>
                  <a:sym typeface="Arial"/>
                </a:endParaRPr>
              </a:p>
              <a:p>
                <a:pPr algn="ctr">
                  <a:spcBef>
                    <a:spcPts val="1050"/>
                  </a:spcBef>
                  <a:defRPr sz="3600">
                    <a:latin typeface="Times New Roman"/>
                    <a:ea typeface="Times New Roman"/>
                    <a:cs typeface="Times New Roman"/>
                    <a:sym typeface="Times New Roman"/>
                  </a:defRPr>
                </a:pPr>
                <a:r>
                  <a:rPr sz="2000" dirty="0"/>
                  <a:t>Inflexibility</a:t>
                </a:r>
              </a:p>
            </p:txBody>
          </p:sp>
        </p:grpSp>
        <p:sp>
          <p:nvSpPr>
            <p:cNvPr id="324" name="Freeform 9"/>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6224" y="2721"/>
                  </a:lnTo>
                  <a:lnTo>
                    <a:pt x="21600" y="5400"/>
                  </a:lnTo>
                  <a:lnTo>
                    <a:pt x="21600" y="16200"/>
                  </a:lnTo>
                  <a:lnTo>
                    <a:pt x="16224" y="18921"/>
                  </a:lnTo>
                  <a:lnTo>
                    <a:pt x="10800" y="21600"/>
                  </a:lnTo>
                  <a:lnTo>
                    <a:pt x="5424" y="18921"/>
                  </a:lnTo>
                  <a:lnTo>
                    <a:pt x="0" y="16200"/>
                  </a:lnTo>
                  <a:lnTo>
                    <a:pt x="0" y="5400"/>
                  </a:lnTo>
                  <a:lnTo>
                    <a:pt x="5424" y="2721"/>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3200">
                  <a:solidFill>
                    <a:srgbClr val="FFFFFF"/>
                  </a:solidFill>
                  <a:latin typeface="Arial"/>
                  <a:ea typeface="Arial"/>
                  <a:cs typeface="Arial"/>
                  <a:sym typeface="Arial"/>
                </a:defRPr>
              </a:pPr>
              <a:endParaRPr sz="1600"/>
            </a:p>
          </p:txBody>
        </p:sp>
        <p:sp>
          <p:nvSpPr>
            <p:cNvPr id="325" name="Line 11"/>
            <p:cNvSpPr/>
            <p:nvPr/>
          </p:nvSpPr>
          <p:spPr>
            <a:xfrm>
              <a:off x="7001476" y="1243895"/>
              <a:ext cx="3179" cy="8286751"/>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6" name="Freeform 12"/>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21600"/>
                  </a:lnTo>
                  <a:lnTo>
                    <a:pt x="21600" y="5400"/>
                  </a:lnTo>
                  <a:lnTo>
                    <a:pt x="0" y="5400"/>
                  </a:lnTo>
                  <a:lnTo>
                    <a:pt x="21600" y="16200"/>
                  </a:lnTo>
                  <a:lnTo>
                    <a:pt x="0" y="16200"/>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2400">
                  <a:solidFill>
                    <a:srgbClr val="FFFFFF"/>
                  </a:solidFill>
                  <a:latin typeface="Arial"/>
                  <a:ea typeface="Arial"/>
                  <a:cs typeface="Arial"/>
                  <a:sym typeface="Arial"/>
                </a:defRPr>
              </a:pPr>
              <a:endParaRPr sz="1200"/>
            </a:p>
          </p:txBody>
        </p:sp>
        <p:sp>
          <p:nvSpPr>
            <p:cNvPr id="327" name="Line 13"/>
            <p:cNvSpPr/>
            <p:nvPr/>
          </p:nvSpPr>
          <p:spPr>
            <a:xfrm>
              <a:off x="7001477" y="1243894"/>
              <a:ext cx="3673476" cy="6213478"/>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8" name="Line 10"/>
            <p:cNvSpPr/>
            <p:nvPr/>
          </p:nvSpPr>
          <p:spPr>
            <a:xfrm flipV="1">
              <a:off x="3331177" y="3313995"/>
              <a:ext cx="7343777" cy="4143377"/>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9" name="Rectangle 14"/>
            <p:cNvSpPr/>
            <p:nvPr/>
          </p:nvSpPr>
          <p:spPr>
            <a:xfrm>
              <a:off x="5252120" y="9777891"/>
              <a:ext cx="3520193"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Attachment to a</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Conceptualized Self</a:t>
              </a:r>
            </a:p>
          </p:txBody>
        </p:sp>
        <p:sp>
          <p:nvSpPr>
            <p:cNvPr id="330" name="Rectangle 16"/>
            <p:cNvSpPr/>
            <p:nvPr/>
          </p:nvSpPr>
          <p:spPr>
            <a:xfrm>
              <a:off x="4417844" y="-49792"/>
              <a:ext cx="5196935"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Dominance of conceptualized</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 past and feared future</a:t>
              </a:r>
            </a:p>
          </p:txBody>
        </p:sp>
        <p:sp>
          <p:nvSpPr>
            <p:cNvPr id="331" name="Rectangle 18"/>
            <p:cNvSpPr/>
            <p:nvPr/>
          </p:nvSpPr>
          <p:spPr>
            <a:xfrm>
              <a:off x="149485" y="6918275"/>
              <a:ext cx="1830630"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Cognitive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Fusion</a:t>
              </a:r>
            </a:p>
          </p:txBody>
        </p:sp>
        <p:sp>
          <p:nvSpPr>
            <p:cNvPr id="332" name="Rectangle 19"/>
            <p:cNvSpPr/>
            <p:nvPr/>
          </p:nvSpPr>
          <p:spPr>
            <a:xfrm>
              <a:off x="-1" y="2911426"/>
              <a:ext cx="2128788"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Experiential</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a:t>
              </a:r>
            </a:p>
          </p:txBody>
        </p:sp>
        <p:sp>
          <p:nvSpPr>
            <p:cNvPr id="333" name="Rectangle 20"/>
            <p:cNvSpPr/>
            <p:nvPr/>
          </p:nvSpPr>
          <p:spPr>
            <a:xfrm>
              <a:off x="11141495" y="6656665"/>
              <a:ext cx="1961820" cy="1569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Inaction or</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Persistence</a:t>
              </a:r>
            </a:p>
          </p:txBody>
        </p:sp>
        <p:sp>
          <p:nvSpPr>
            <p:cNvPr id="334" name="Rectangle 22"/>
            <p:cNvSpPr/>
            <p:nvPr/>
          </p:nvSpPr>
          <p:spPr>
            <a:xfrm>
              <a:off x="10823653" y="2911426"/>
              <a:ext cx="2601994"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Lack of Values</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Clarity</a:t>
              </a:r>
            </a:p>
          </p:txBody>
        </p:sp>
      </p:grpSp>
      <p:sp>
        <p:nvSpPr>
          <p:cNvPr id="18" name="TextBox 17"/>
          <p:cNvSpPr txBox="1"/>
          <p:nvPr/>
        </p:nvSpPr>
        <p:spPr>
          <a:xfrm>
            <a:off x="284977" y="1132542"/>
            <a:ext cx="2725093" cy="2031325"/>
          </a:xfrm>
          <a:prstGeom prst="rect">
            <a:avLst/>
          </a:prstGeom>
          <a:noFill/>
        </p:spPr>
        <p:txBody>
          <a:bodyPr wrap="square" rtlCol="0">
            <a:spAutoFit/>
          </a:bodyPr>
          <a:lstStyle/>
          <a:p>
            <a:r>
              <a:rPr lang="en-GB" dirty="0" smtClean="0">
                <a:solidFill>
                  <a:srgbClr val="C00000"/>
                </a:solidFill>
              </a:rPr>
              <a:t>Resisting, clinging, comparing to before illness, not wanting to think about it, avoidance of uncertainty, helplessness</a:t>
            </a:r>
            <a:endParaRPr lang="en-GB" dirty="0">
              <a:solidFill>
                <a:srgbClr val="C00000"/>
              </a:solidFill>
            </a:endParaRPr>
          </a:p>
        </p:txBody>
      </p:sp>
    </p:spTree>
    <p:extLst>
      <p:ext uri="{BB962C8B-B14F-4D97-AF65-F5344CB8AC3E}">
        <p14:creationId xmlns:p14="http://schemas.microsoft.com/office/powerpoint/2010/main" val="1494628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normAutofit fontScale="90000"/>
          </a:bodyPr>
          <a:lstStyle/>
          <a:p>
            <a:pPr lvl="0">
              <a:defRPr sz="1800"/>
            </a:pPr>
            <a:r>
              <a:rPr lang="en-US" sz="5625" dirty="0" smtClean="0"/>
              <a:t>Accepting thoughts and feelings vs. accepting future events now</a:t>
            </a:r>
            <a:endParaRPr sz="5625" dirty="0"/>
          </a:p>
        </p:txBody>
      </p:sp>
      <p:sp>
        <p:nvSpPr>
          <p:cNvPr id="62" name="Shape 62"/>
          <p:cNvSpPr>
            <a:spLocks noGrp="1"/>
          </p:cNvSpPr>
          <p:nvPr>
            <p:ph type="body" idx="1"/>
          </p:nvPr>
        </p:nvSpPr>
        <p:spPr>
          <a:xfrm>
            <a:off x="373505" y="2979868"/>
            <a:ext cx="10515600" cy="4351338"/>
          </a:xfrm>
          <a:prstGeom prst="rect">
            <a:avLst/>
          </a:prstGeom>
        </p:spPr>
        <p:txBody>
          <a:bodyPr/>
          <a:lstStyle/>
          <a:p>
            <a:pPr lvl="0">
              <a:defRPr sz="1800"/>
            </a:pPr>
            <a:r>
              <a:rPr sz="2531" dirty="0"/>
              <a:t>Acceptance of death as an eventuality for all of us </a:t>
            </a:r>
          </a:p>
          <a:p>
            <a:pPr lvl="0">
              <a:defRPr sz="1800"/>
            </a:pPr>
            <a:r>
              <a:rPr sz="2531" dirty="0"/>
              <a:t>Acceptance of uncertainty and uncontrollability</a:t>
            </a:r>
          </a:p>
          <a:p>
            <a:pPr lvl="0">
              <a:defRPr sz="1800"/>
            </a:pPr>
            <a:r>
              <a:rPr sz="2531" dirty="0"/>
              <a:t>Working alongside cognitive defusion</a:t>
            </a:r>
          </a:p>
          <a:p>
            <a:pPr lvl="1">
              <a:defRPr sz="1800"/>
            </a:pPr>
            <a:r>
              <a:rPr sz="2531" dirty="0"/>
              <a:t>“If I accept that I am going to die, I will die. Cancer will win.”</a:t>
            </a:r>
          </a:p>
        </p:txBody>
      </p:sp>
    </p:spTree>
    <p:extLst>
      <p:ext uri="{BB962C8B-B14F-4D97-AF65-F5344CB8AC3E}">
        <p14:creationId xmlns:p14="http://schemas.microsoft.com/office/powerpoint/2010/main" val="109917984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adult-alone-anxious-568027.jpg" descr="adult-alone-anxious-568027.jpg"/>
          <p:cNvPicPr>
            <a:picLocks noChangeAspect="1"/>
          </p:cNvPicPr>
          <p:nvPr/>
        </p:nvPicPr>
        <p:blipFill>
          <a:blip r:embed="rId2">
            <a:alphaModFix amt="13865"/>
            <a:extLst/>
          </a:blip>
          <a:stretch>
            <a:fillRect/>
          </a:stretch>
        </p:blipFill>
        <p:spPr>
          <a:xfrm>
            <a:off x="-35889" y="-467791"/>
            <a:ext cx="12667202" cy="8453981"/>
          </a:xfrm>
          <a:prstGeom prst="rect">
            <a:avLst/>
          </a:prstGeom>
          <a:ln w="12700">
            <a:miter lim="400000"/>
          </a:ln>
        </p:spPr>
      </p:pic>
      <p:grpSp>
        <p:nvGrpSpPr>
          <p:cNvPr id="335" name="Group"/>
          <p:cNvGrpSpPr/>
          <p:nvPr/>
        </p:nvGrpSpPr>
        <p:grpSpPr>
          <a:xfrm>
            <a:off x="2565099" y="686656"/>
            <a:ext cx="6712825" cy="5437062"/>
            <a:chOff x="-1" y="-49792"/>
            <a:chExt cx="13425648" cy="10874123"/>
          </a:xfrm>
        </p:grpSpPr>
        <p:grpSp>
          <p:nvGrpSpPr>
            <p:cNvPr id="323" name="Group 3"/>
            <p:cNvGrpSpPr/>
            <p:nvPr/>
          </p:nvGrpSpPr>
          <p:grpSpPr>
            <a:xfrm>
              <a:off x="5385399" y="3606095"/>
              <a:ext cx="3352802" cy="3352801"/>
              <a:chOff x="-1" y="0"/>
              <a:chExt cx="3352801" cy="3352800"/>
            </a:xfrm>
          </p:grpSpPr>
          <p:sp>
            <p:nvSpPr>
              <p:cNvPr id="321" name="Oval 4"/>
              <p:cNvSpPr/>
              <p:nvPr/>
            </p:nvSpPr>
            <p:spPr>
              <a:xfrm>
                <a:off x="0" y="0"/>
                <a:ext cx="3352800" cy="3352800"/>
              </a:xfrm>
              <a:prstGeom prst="ellipse">
                <a:avLst/>
              </a:prstGeom>
              <a:noFill/>
              <a:ln w="12700" cap="flat">
                <a:solidFill>
                  <a:srgbClr val="000000"/>
                </a:solidFill>
                <a:prstDash val="solid"/>
                <a:miter lim="800000"/>
              </a:ln>
              <a:effectLst/>
            </p:spPr>
            <p:txBody>
              <a:bodyPr wrap="square" lIns="25400" tIns="25400" rIns="25400" bIns="25400" numCol="1" anchor="ctr">
                <a:noAutofit/>
              </a:bodyPr>
              <a:lstStyle/>
              <a:p>
                <a:pPr>
                  <a:defRPr sz="3200">
                    <a:solidFill>
                      <a:srgbClr val="FFFFFF"/>
                    </a:solidFill>
                    <a:latin typeface="Verdana"/>
                    <a:ea typeface="Verdana"/>
                    <a:cs typeface="Verdana"/>
                    <a:sym typeface="Verdana"/>
                  </a:defRPr>
                </a:pPr>
                <a:endParaRPr sz="1600"/>
              </a:p>
            </p:txBody>
          </p:sp>
          <p:sp>
            <p:nvSpPr>
              <p:cNvPr id="322" name="Text Box 5"/>
              <p:cNvSpPr/>
              <p:nvPr/>
            </p:nvSpPr>
            <p:spPr>
              <a:xfrm>
                <a:off x="-1" y="868481"/>
                <a:ext cx="3352801" cy="16158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p>
                <a:pPr algn="ctr">
                  <a:spcBef>
                    <a:spcPts val="1050"/>
                  </a:spcBef>
                  <a:defRPr sz="3600">
                    <a:latin typeface="Times New Roman"/>
                    <a:ea typeface="Times New Roman"/>
                    <a:cs typeface="Times New Roman"/>
                    <a:sym typeface="Times New Roman"/>
                  </a:defRPr>
                </a:pPr>
                <a:r>
                  <a:rPr sz="2000" dirty="0"/>
                  <a:t>Psychological</a:t>
                </a:r>
                <a:endParaRPr sz="2000" dirty="0">
                  <a:latin typeface="Arial"/>
                  <a:ea typeface="Arial"/>
                  <a:cs typeface="Arial"/>
                  <a:sym typeface="Arial"/>
                </a:endParaRPr>
              </a:p>
              <a:p>
                <a:pPr algn="ctr">
                  <a:spcBef>
                    <a:spcPts val="1050"/>
                  </a:spcBef>
                  <a:defRPr sz="3600">
                    <a:latin typeface="Times New Roman"/>
                    <a:ea typeface="Times New Roman"/>
                    <a:cs typeface="Times New Roman"/>
                    <a:sym typeface="Times New Roman"/>
                  </a:defRPr>
                </a:pPr>
                <a:r>
                  <a:rPr sz="2000" dirty="0"/>
                  <a:t>Inflexibility</a:t>
                </a:r>
              </a:p>
            </p:txBody>
          </p:sp>
        </p:grpSp>
        <p:sp>
          <p:nvSpPr>
            <p:cNvPr id="324" name="Freeform 9"/>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6224" y="2721"/>
                  </a:lnTo>
                  <a:lnTo>
                    <a:pt x="21600" y="5400"/>
                  </a:lnTo>
                  <a:lnTo>
                    <a:pt x="21600" y="16200"/>
                  </a:lnTo>
                  <a:lnTo>
                    <a:pt x="16224" y="18921"/>
                  </a:lnTo>
                  <a:lnTo>
                    <a:pt x="10800" y="21600"/>
                  </a:lnTo>
                  <a:lnTo>
                    <a:pt x="5424" y="18921"/>
                  </a:lnTo>
                  <a:lnTo>
                    <a:pt x="0" y="16200"/>
                  </a:lnTo>
                  <a:lnTo>
                    <a:pt x="0" y="5400"/>
                  </a:lnTo>
                  <a:lnTo>
                    <a:pt x="5424" y="2721"/>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3200">
                  <a:solidFill>
                    <a:srgbClr val="FFFFFF"/>
                  </a:solidFill>
                  <a:latin typeface="Arial"/>
                  <a:ea typeface="Arial"/>
                  <a:cs typeface="Arial"/>
                  <a:sym typeface="Arial"/>
                </a:defRPr>
              </a:pPr>
              <a:endParaRPr sz="1600"/>
            </a:p>
          </p:txBody>
        </p:sp>
        <p:sp>
          <p:nvSpPr>
            <p:cNvPr id="325" name="Line 11"/>
            <p:cNvSpPr/>
            <p:nvPr/>
          </p:nvSpPr>
          <p:spPr>
            <a:xfrm>
              <a:off x="7001476" y="1243895"/>
              <a:ext cx="3179" cy="8286751"/>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6" name="Freeform 12"/>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21600"/>
                  </a:lnTo>
                  <a:lnTo>
                    <a:pt x="21600" y="5400"/>
                  </a:lnTo>
                  <a:lnTo>
                    <a:pt x="0" y="5400"/>
                  </a:lnTo>
                  <a:lnTo>
                    <a:pt x="21600" y="16200"/>
                  </a:lnTo>
                  <a:lnTo>
                    <a:pt x="0" y="16200"/>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2400">
                  <a:solidFill>
                    <a:srgbClr val="FFFFFF"/>
                  </a:solidFill>
                  <a:latin typeface="Arial"/>
                  <a:ea typeface="Arial"/>
                  <a:cs typeface="Arial"/>
                  <a:sym typeface="Arial"/>
                </a:defRPr>
              </a:pPr>
              <a:endParaRPr sz="1200"/>
            </a:p>
          </p:txBody>
        </p:sp>
        <p:sp>
          <p:nvSpPr>
            <p:cNvPr id="327" name="Line 13"/>
            <p:cNvSpPr/>
            <p:nvPr/>
          </p:nvSpPr>
          <p:spPr>
            <a:xfrm>
              <a:off x="7001477" y="1243894"/>
              <a:ext cx="3673476" cy="6213478"/>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8" name="Line 10"/>
            <p:cNvSpPr/>
            <p:nvPr/>
          </p:nvSpPr>
          <p:spPr>
            <a:xfrm flipV="1">
              <a:off x="3331177" y="3313995"/>
              <a:ext cx="7343777" cy="4143377"/>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9" name="Rectangle 14"/>
            <p:cNvSpPr/>
            <p:nvPr/>
          </p:nvSpPr>
          <p:spPr>
            <a:xfrm>
              <a:off x="5252120" y="9777891"/>
              <a:ext cx="3520193"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Attachment to a</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Conceptualized Self</a:t>
              </a:r>
            </a:p>
          </p:txBody>
        </p:sp>
        <p:sp>
          <p:nvSpPr>
            <p:cNvPr id="330" name="Rectangle 16"/>
            <p:cNvSpPr/>
            <p:nvPr/>
          </p:nvSpPr>
          <p:spPr>
            <a:xfrm>
              <a:off x="4417844" y="-49792"/>
              <a:ext cx="5196935"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Dominance of conceptualized</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 past and feared future</a:t>
              </a:r>
            </a:p>
          </p:txBody>
        </p:sp>
        <p:sp>
          <p:nvSpPr>
            <p:cNvPr id="331" name="Rectangle 18"/>
            <p:cNvSpPr/>
            <p:nvPr/>
          </p:nvSpPr>
          <p:spPr>
            <a:xfrm>
              <a:off x="149485" y="6918275"/>
              <a:ext cx="1830630"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Cognitive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Fusion</a:t>
              </a:r>
            </a:p>
          </p:txBody>
        </p:sp>
        <p:sp>
          <p:nvSpPr>
            <p:cNvPr id="332" name="Rectangle 19"/>
            <p:cNvSpPr/>
            <p:nvPr/>
          </p:nvSpPr>
          <p:spPr>
            <a:xfrm>
              <a:off x="-1" y="2911426"/>
              <a:ext cx="2128788"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Experiential</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a:t>
              </a:r>
            </a:p>
          </p:txBody>
        </p:sp>
        <p:sp>
          <p:nvSpPr>
            <p:cNvPr id="333" name="Rectangle 20"/>
            <p:cNvSpPr/>
            <p:nvPr/>
          </p:nvSpPr>
          <p:spPr>
            <a:xfrm>
              <a:off x="11141495" y="6656665"/>
              <a:ext cx="1961820" cy="1569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Inaction or</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Persistence</a:t>
              </a:r>
            </a:p>
          </p:txBody>
        </p:sp>
        <p:sp>
          <p:nvSpPr>
            <p:cNvPr id="334" name="Rectangle 22"/>
            <p:cNvSpPr/>
            <p:nvPr/>
          </p:nvSpPr>
          <p:spPr>
            <a:xfrm>
              <a:off x="10823653" y="2911426"/>
              <a:ext cx="2601994"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Lack of Values</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Clarity</a:t>
              </a:r>
            </a:p>
          </p:txBody>
        </p:sp>
      </p:grpSp>
      <p:sp>
        <p:nvSpPr>
          <p:cNvPr id="21" name="TextBox 20"/>
          <p:cNvSpPr txBox="1"/>
          <p:nvPr/>
        </p:nvSpPr>
        <p:spPr>
          <a:xfrm>
            <a:off x="1664676" y="6118594"/>
            <a:ext cx="8944709" cy="923330"/>
          </a:xfrm>
          <a:prstGeom prst="rect">
            <a:avLst/>
          </a:prstGeom>
          <a:noFill/>
        </p:spPr>
        <p:txBody>
          <a:bodyPr wrap="square" rtlCol="0">
            <a:spAutoFit/>
          </a:bodyPr>
          <a:lstStyle/>
          <a:p>
            <a:r>
              <a:rPr lang="en-GB" dirty="0" smtClean="0">
                <a:solidFill>
                  <a:srgbClr val="C00000"/>
                </a:solidFill>
              </a:rPr>
              <a:t>Loss of work identity, relational identity, without perspective, me/myself/my</a:t>
            </a:r>
          </a:p>
          <a:p>
            <a:pPr algn="ctr"/>
            <a:r>
              <a:rPr lang="en-GB" dirty="0" smtClean="0">
                <a:solidFill>
                  <a:srgbClr val="C00000"/>
                </a:solidFill>
              </a:rPr>
              <a:t>Why me?</a:t>
            </a:r>
          </a:p>
          <a:p>
            <a:endParaRPr lang="en-GB" dirty="0">
              <a:solidFill>
                <a:srgbClr val="C00000"/>
              </a:solidFill>
            </a:endParaRPr>
          </a:p>
        </p:txBody>
      </p:sp>
    </p:spTree>
    <p:extLst>
      <p:ext uri="{BB962C8B-B14F-4D97-AF65-F5344CB8AC3E}">
        <p14:creationId xmlns:p14="http://schemas.microsoft.com/office/powerpoint/2010/main" val="89313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38"/>
          <p:cNvSpPr txBox="1">
            <a:spLocks noGrp="1"/>
          </p:cNvSpPr>
          <p:nvPr>
            <p:ph type="title"/>
          </p:nvPr>
        </p:nvSpPr>
        <p:spPr>
          <a:xfrm>
            <a:off x="1981200" y="338139"/>
            <a:ext cx="8229600" cy="1252537"/>
          </a:xfrm>
          <a:prstGeom prst="rect">
            <a:avLst/>
          </a:prstGeom>
          <a:noFill/>
          <a:ln>
            <a:noFill/>
          </a:ln>
        </p:spPr>
        <p:txBody>
          <a:bodyPr spcFirstLastPara="1" vert="horz" wrap="square" lIns="91425" tIns="45700" rIns="91425" bIns="45700" rtlCol="0" anchor="ctr" anchorCtr="0">
            <a:noAutofit/>
          </a:bodyPr>
          <a:lstStyle/>
          <a:p>
            <a:pPr>
              <a:spcBef>
                <a:spcPts val="0"/>
              </a:spcBef>
            </a:pPr>
            <a:r>
              <a:rPr lang="en-US" cap="none" dirty="0" smtClean="0">
                <a:ea typeface="Candara"/>
                <a:cs typeface="Candara"/>
                <a:sym typeface="Candara"/>
              </a:rPr>
              <a:t>Perspective Taking</a:t>
            </a:r>
            <a:endParaRPr cap="none" dirty="0">
              <a:ea typeface="Candara"/>
              <a:cs typeface="Candara"/>
              <a:sym typeface="Candara"/>
            </a:endParaRPr>
          </a:p>
        </p:txBody>
      </p:sp>
      <p:sp>
        <p:nvSpPr>
          <p:cNvPr id="8" name="Google Shape;180;p20"/>
          <p:cNvSpPr txBox="1">
            <a:spLocks/>
          </p:cNvSpPr>
          <p:nvPr/>
        </p:nvSpPr>
        <p:spPr>
          <a:xfrm>
            <a:off x="761999" y="1707443"/>
            <a:ext cx="9708445" cy="48118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273050" indent="-273050">
              <a:spcBef>
                <a:spcPts val="0"/>
              </a:spcBef>
              <a:buClr>
                <a:schemeClr val="accent1"/>
              </a:buClr>
              <a:buSzPts val="2400"/>
              <a:buFont typeface="Noto Sans Symbols"/>
              <a:buChar char="∗"/>
            </a:pPr>
            <a:r>
              <a:rPr lang="en-US" b="1" cap="none" dirty="0" smtClean="0">
                <a:latin typeface="Candara"/>
                <a:ea typeface="Candara"/>
                <a:cs typeface="Candara"/>
                <a:sym typeface="Candara"/>
              </a:rPr>
              <a:t>DEICTIC FRAMING</a:t>
            </a:r>
          </a:p>
          <a:p>
            <a:pPr marL="730250" lvl="1" indent="-273050">
              <a:spcBef>
                <a:spcPts val="0"/>
              </a:spcBef>
              <a:buClr>
                <a:schemeClr val="accent1"/>
              </a:buClr>
              <a:buSzPts val="2400"/>
              <a:buFont typeface="Noto Sans Symbols"/>
              <a:buChar char="∗"/>
            </a:pPr>
            <a:r>
              <a:rPr lang="en-US" sz="2000" b="1" cap="none" dirty="0" smtClean="0">
                <a:latin typeface="Candara"/>
                <a:ea typeface="Candara"/>
                <a:cs typeface="Candara"/>
                <a:sym typeface="Candara"/>
              </a:rPr>
              <a:t>I-HERE-NOW</a:t>
            </a:r>
          </a:p>
          <a:p>
            <a:pPr marL="730250" lvl="1" indent="-273050">
              <a:spcBef>
                <a:spcPts val="0"/>
              </a:spcBef>
              <a:buClr>
                <a:schemeClr val="accent1"/>
              </a:buClr>
              <a:buSzPts val="2400"/>
              <a:buFont typeface="Noto Sans Symbols"/>
              <a:buChar char="∗"/>
            </a:pPr>
            <a:r>
              <a:rPr lang="en-US" sz="2000" b="1" cap="none" dirty="0" smtClean="0">
                <a:latin typeface="Candara"/>
                <a:ea typeface="Candara"/>
                <a:cs typeface="Candara"/>
                <a:sym typeface="Candara"/>
              </a:rPr>
              <a:t>YOU (NOT I)-THERE-THEN</a:t>
            </a:r>
          </a:p>
          <a:p>
            <a:pPr marL="273050" indent="-273050">
              <a:spcBef>
                <a:spcPts val="0"/>
              </a:spcBef>
              <a:buClr>
                <a:schemeClr val="accent1"/>
              </a:buClr>
              <a:buSzPts val="2400"/>
              <a:buFont typeface="Noto Sans Symbols"/>
              <a:buChar char="∗"/>
            </a:pPr>
            <a:endParaRPr lang="en-US" dirty="0" smtClean="0"/>
          </a:p>
          <a:p>
            <a:pPr marL="273050" indent="-273050">
              <a:spcBef>
                <a:spcPts val="0"/>
              </a:spcBef>
              <a:buClr>
                <a:schemeClr val="accent1"/>
              </a:buClr>
              <a:buSzPts val="2400"/>
              <a:buFont typeface="Noto Sans Symbols"/>
              <a:buChar char="∗"/>
            </a:pPr>
            <a:r>
              <a:rPr lang="en-US" dirty="0" smtClean="0"/>
              <a:t>IN THE CASE OF DYING, WHAT WE’RE AFRAID OF IS NOT USUALLY HAPPENING RIGHT NOW, RIGHT HERE.  </a:t>
            </a:r>
          </a:p>
          <a:p>
            <a:pPr marL="273050" indent="-273050">
              <a:spcBef>
                <a:spcPts val="0"/>
              </a:spcBef>
              <a:buClr>
                <a:schemeClr val="accent1"/>
              </a:buClr>
              <a:buSzPts val="2400"/>
              <a:buFont typeface="Noto Sans Symbols"/>
              <a:buChar char="∗"/>
            </a:pPr>
            <a:endParaRPr lang="en-US" dirty="0"/>
          </a:p>
          <a:p>
            <a:pPr marL="273050" indent="-273050">
              <a:spcBef>
                <a:spcPts val="0"/>
              </a:spcBef>
              <a:buClr>
                <a:schemeClr val="accent1"/>
              </a:buClr>
              <a:buSzPts val="2400"/>
              <a:buFont typeface="Noto Sans Symbols"/>
              <a:buChar char="∗"/>
            </a:pPr>
            <a:r>
              <a:rPr lang="en-US" dirty="0" smtClean="0"/>
              <a:t>IN THE CASE OF GRIEF, IT MAY BE</a:t>
            </a:r>
          </a:p>
          <a:p>
            <a:pPr marL="457200" lvl="1" indent="0">
              <a:spcBef>
                <a:spcPts val="0"/>
              </a:spcBef>
              <a:buClr>
                <a:schemeClr val="accent1"/>
              </a:buClr>
              <a:buSzPts val="2400"/>
              <a:buNone/>
            </a:pPr>
            <a:endParaRPr lang="en-US" sz="2000" dirty="0"/>
          </a:p>
          <a:p>
            <a:pPr marL="273050" indent="-273050">
              <a:spcBef>
                <a:spcPts val="0"/>
              </a:spcBef>
              <a:buClr>
                <a:schemeClr val="accent1"/>
              </a:buClr>
              <a:buSzPts val="2400"/>
              <a:buFont typeface="Noto Sans Symbols"/>
              <a:buChar char="∗"/>
            </a:pPr>
            <a:r>
              <a:rPr lang="en-US" dirty="0" smtClean="0"/>
              <a:t>IF IT’S A</a:t>
            </a:r>
          </a:p>
          <a:p>
            <a:pPr marL="730250" lvl="1" indent="-273050">
              <a:spcBef>
                <a:spcPts val="0"/>
              </a:spcBef>
              <a:buClr>
                <a:schemeClr val="accent1"/>
              </a:buClr>
              <a:buSzPts val="2400"/>
              <a:buFont typeface="Noto Sans Symbols"/>
              <a:buChar char="∗"/>
            </a:pPr>
            <a:r>
              <a:rPr lang="en-US" sz="2000" dirty="0" smtClean="0"/>
              <a:t>NOT ME </a:t>
            </a:r>
            <a:r>
              <a:rPr lang="mr-IN" sz="2000" dirty="0" smtClean="0"/>
              <a:t>–</a:t>
            </a:r>
            <a:r>
              <a:rPr lang="en-US" sz="2000" dirty="0" smtClean="0"/>
              <a:t> THERE </a:t>
            </a:r>
            <a:r>
              <a:rPr lang="mr-IN" sz="2000" dirty="0" smtClean="0"/>
              <a:t>–</a:t>
            </a:r>
            <a:r>
              <a:rPr lang="en-US" sz="2000" dirty="0" smtClean="0"/>
              <a:t> THEN</a:t>
            </a:r>
          </a:p>
          <a:p>
            <a:pPr marL="730250" lvl="1" indent="-273050">
              <a:spcBef>
                <a:spcPts val="0"/>
              </a:spcBef>
              <a:buClr>
                <a:schemeClr val="accent1"/>
              </a:buClr>
              <a:buSzPts val="2400"/>
              <a:buFont typeface="Noto Sans Symbols"/>
              <a:buChar char="∗"/>
            </a:pPr>
            <a:r>
              <a:rPr lang="en-US" sz="2000" dirty="0" smtClean="0"/>
              <a:t>BRINGING GENTLE AWARENESS IS SOMETIMES AN OPTION</a:t>
            </a:r>
          </a:p>
          <a:p>
            <a:pPr marL="730250" lvl="1" indent="-273050">
              <a:spcBef>
                <a:spcPts val="0"/>
              </a:spcBef>
              <a:buSzPts val="2400"/>
            </a:pPr>
            <a:endParaRPr lang="en-US" sz="2000" dirty="0"/>
          </a:p>
        </p:txBody>
      </p:sp>
      <p:sp>
        <p:nvSpPr>
          <p:cNvPr id="2" name="Rounded Rectangle 1"/>
          <p:cNvSpPr/>
          <p:nvPr/>
        </p:nvSpPr>
        <p:spPr>
          <a:xfrm>
            <a:off x="610516" y="1758775"/>
            <a:ext cx="4102666" cy="1270226"/>
          </a:xfrm>
          <a:prstGeom prst="roundRect">
            <a:avLst/>
          </a:prstGeom>
          <a:gradFill flip="none" rotWithShape="1">
            <a:gsLst>
              <a:gs pos="0">
                <a:schemeClr val="accent1">
                  <a:tint val="94000"/>
                  <a:satMod val="100000"/>
                  <a:lumMod val="108000"/>
                  <a:alpha val="38000"/>
                </a:schemeClr>
              </a:gs>
              <a:gs pos="50000">
                <a:schemeClr val="accent1">
                  <a:tint val="98000"/>
                  <a:shade val="100000"/>
                  <a:satMod val="100000"/>
                  <a:lumMod val="100000"/>
                  <a:alpha val="38000"/>
                </a:schemeClr>
              </a:gs>
              <a:gs pos="100000">
                <a:schemeClr val="accent1">
                  <a:shade val="72000"/>
                  <a:satMod val="120000"/>
                  <a:lumMod val="100000"/>
                  <a:alpha val="38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738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adult-alone-anxious-568027.jpg" descr="adult-alone-anxious-568027.jpg"/>
          <p:cNvPicPr>
            <a:picLocks noChangeAspect="1"/>
          </p:cNvPicPr>
          <p:nvPr/>
        </p:nvPicPr>
        <p:blipFill>
          <a:blip r:embed="rId2">
            <a:alphaModFix amt="13865"/>
            <a:extLst/>
          </a:blip>
          <a:stretch>
            <a:fillRect/>
          </a:stretch>
        </p:blipFill>
        <p:spPr>
          <a:xfrm>
            <a:off x="-35889" y="-467791"/>
            <a:ext cx="12667202" cy="8453981"/>
          </a:xfrm>
          <a:prstGeom prst="rect">
            <a:avLst/>
          </a:prstGeom>
          <a:ln w="12700">
            <a:miter lim="400000"/>
          </a:ln>
        </p:spPr>
      </p:pic>
      <p:grpSp>
        <p:nvGrpSpPr>
          <p:cNvPr id="335" name="Group"/>
          <p:cNvGrpSpPr/>
          <p:nvPr/>
        </p:nvGrpSpPr>
        <p:grpSpPr>
          <a:xfrm>
            <a:off x="2565099" y="686656"/>
            <a:ext cx="6712825" cy="5437062"/>
            <a:chOff x="-1" y="-49792"/>
            <a:chExt cx="13425648" cy="10874123"/>
          </a:xfrm>
        </p:grpSpPr>
        <p:grpSp>
          <p:nvGrpSpPr>
            <p:cNvPr id="323" name="Group 3"/>
            <p:cNvGrpSpPr/>
            <p:nvPr/>
          </p:nvGrpSpPr>
          <p:grpSpPr>
            <a:xfrm>
              <a:off x="5385399" y="3606095"/>
              <a:ext cx="3352802" cy="3352801"/>
              <a:chOff x="-1" y="0"/>
              <a:chExt cx="3352801" cy="3352800"/>
            </a:xfrm>
          </p:grpSpPr>
          <p:sp>
            <p:nvSpPr>
              <p:cNvPr id="321" name="Oval 4"/>
              <p:cNvSpPr/>
              <p:nvPr/>
            </p:nvSpPr>
            <p:spPr>
              <a:xfrm>
                <a:off x="0" y="0"/>
                <a:ext cx="3352800" cy="3352800"/>
              </a:xfrm>
              <a:prstGeom prst="ellipse">
                <a:avLst/>
              </a:prstGeom>
              <a:noFill/>
              <a:ln w="12700" cap="flat">
                <a:solidFill>
                  <a:srgbClr val="000000"/>
                </a:solidFill>
                <a:prstDash val="solid"/>
                <a:miter lim="800000"/>
              </a:ln>
              <a:effectLst/>
            </p:spPr>
            <p:txBody>
              <a:bodyPr wrap="square" lIns="25400" tIns="25400" rIns="25400" bIns="25400" numCol="1" anchor="ctr">
                <a:noAutofit/>
              </a:bodyPr>
              <a:lstStyle/>
              <a:p>
                <a:pPr>
                  <a:defRPr sz="3200">
                    <a:solidFill>
                      <a:srgbClr val="FFFFFF"/>
                    </a:solidFill>
                    <a:latin typeface="Verdana"/>
                    <a:ea typeface="Verdana"/>
                    <a:cs typeface="Verdana"/>
                    <a:sym typeface="Verdana"/>
                  </a:defRPr>
                </a:pPr>
                <a:endParaRPr sz="1600"/>
              </a:p>
            </p:txBody>
          </p:sp>
          <p:sp>
            <p:nvSpPr>
              <p:cNvPr id="322" name="Text Box 5"/>
              <p:cNvSpPr/>
              <p:nvPr/>
            </p:nvSpPr>
            <p:spPr>
              <a:xfrm>
                <a:off x="-1" y="868481"/>
                <a:ext cx="3352801" cy="16158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p>
                <a:pPr algn="ctr">
                  <a:spcBef>
                    <a:spcPts val="1050"/>
                  </a:spcBef>
                  <a:defRPr sz="3600">
                    <a:latin typeface="Times New Roman"/>
                    <a:ea typeface="Times New Roman"/>
                    <a:cs typeface="Times New Roman"/>
                    <a:sym typeface="Times New Roman"/>
                  </a:defRPr>
                </a:pPr>
                <a:r>
                  <a:rPr sz="2000" dirty="0"/>
                  <a:t>Psychological</a:t>
                </a:r>
                <a:endParaRPr sz="2000" dirty="0">
                  <a:latin typeface="Arial"/>
                  <a:ea typeface="Arial"/>
                  <a:cs typeface="Arial"/>
                  <a:sym typeface="Arial"/>
                </a:endParaRPr>
              </a:p>
              <a:p>
                <a:pPr algn="ctr">
                  <a:spcBef>
                    <a:spcPts val="1050"/>
                  </a:spcBef>
                  <a:defRPr sz="3600">
                    <a:latin typeface="Times New Roman"/>
                    <a:ea typeface="Times New Roman"/>
                    <a:cs typeface="Times New Roman"/>
                    <a:sym typeface="Times New Roman"/>
                  </a:defRPr>
                </a:pPr>
                <a:r>
                  <a:rPr sz="2000" dirty="0"/>
                  <a:t>Inflexibility</a:t>
                </a:r>
              </a:p>
            </p:txBody>
          </p:sp>
        </p:grpSp>
        <p:sp>
          <p:nvSpPr>
            <p:cNvPr id="324" name="Freeform 9"/>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6224" y="2721"/>
                  </a:lnTo>
                  <a:lnTo>
                    <a:pt x="21600" y="5400"/>
                  </a:lnTo>
                  <a:lnTo>
                    <a:pt x="21600" y="16200"/>
                  </a:lnTo>
                  <a:lnTo>
                    <a:pt x="16224" y="18921"/>
                  </a:lnTo>
                  <a:lnTo>
                    <a:pt x="10800" y="21600"/>
                  </a:lnTo>
                  <a:lnTo>
                    <a:pt x="5424" y="18921"/>
                  </a:lnTo>
                  <a:lnTo>
                    <a:pt x="0" y="16200"/>
                  </a:lnTo>
                  <a:lnTo>
                    <a:pt x="0" y="5400"/>
                  </a:lnTo>
                  <a:lnTo>
                    <a:pt x="5424" y="2721"/>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3200">
                  <a:solidFill>
                    <a:srgbClr val="FFFFFF"/>
                  </a:solidFill>
                  <a:latin typeface="Arial"/>
                  <a:ea typeface="Arial"/>
                  <a:cs typeface="Arial"/>
                  <a:sym typeface="Arial"/>
                </a:defRPr>
              </a:pPr>
              <a:endParaRPr sz="1600"/>
            </a:p>
          </p:txBody>
        </p:sp>
        <p:sp>
          <p:nvSpPr>
            <p:cNvPr id="325" name="Line 11"/>
            <p:cNvSpPr/>
            <p:nvPr/>
          </p:nvSpPr>
          <p:spPr>
            <a:xfrm>
              <a:off x="7001476" y="1243895"/>
              <a:ext cx="3179" cy="8286751"/>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6" name="Freeform 12"/>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21600"/>
                  </a:lnTo>
                  <a:lnTo>
                    <a:pt x="21600" y="5400"/>
                  </a:lnTo>
                  <a:lnTo>
                    <a:pt x="0" y="5400"/>
                  </a:lnTo>
                  <a:lnTo>
                    <a:pt x="21600" y="16200"/>
                  </a:lnTo>
                  <a:lnTo>
                    <a:pt x="0" y="16200"/>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2400">
                  <a:solidFill>
                    <a:srgbClr val="FFFFFF"/>
                  </a:solidFill>
                  <a:latin typeface="Arial"/>
                  <a:ea typeface="Arial"/>
                  <a:cs typeface="Arial"/>
                  <a:sym typeface="Arial"/>
                </a:defRPr>
              </a:pPr>
              <a:endParaRPr sz="1200"/>
            </a:p>
          </p:txBody>
        </p:sp>
        <p:sp>
          <p:nvSpPr>
            <p:cNvPr id="327" name="Line 13"/>
            <p:cNvSpPr/>
            <p:nvPr/>
          </p:nvSpPr>
          <p:spPr>
            <a:xfrm>
              <a:off x="7001477" y="1243894"/>
              <a:ext cx="3673476" cy="6213478"/>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8" name="Line 10"/>
            <p:cNvSpPr/>
            <p:nvPr/>
          </p:nvSpPr>
          <p:spPr>
            <a:xfrm flipV="1">
              <a:off x="3331177" y="3313995"/>
              <a:ext cx="7343777" cy="4143377"/>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9" name="Rectangle 14"/>
            <p:cNvSpPr/>
            <p:nvPr/>
          </p:nvSpPr>
          <p:spPr>
            <a:xfrm>
              <a:off x="5252120" y="9777891"/>
              <a:ext cx="3520193"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Attachment to a</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Conceptualized Self</a:t>
              </a:r>
            </a:p>
          </p:txBody>
        </p:sp>
        <p:sp>
          <p:nvSpPr>
            <p:cNvPr id="330" name="Rectangle 16"/>
            <p:cNvSpPr/>
            <p:nvPr/>
          </p:nvSpPr>
          <p:spPr>
            <a:xfrm>
              <a:off x="4417844" y="-49792"/>
              <a:ext cx="5196935"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Dominance of conceptualized</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 past and feared future</a:t>
              </a:r>
            </a:p>
          </p:txBody>
        </p:sp>
        <p:sp>
          <p:nvSpPr>
            <p:cNvPr id="331" name="Rectangle 18"/>
            <p:cNvSpPr/>
            <p:nvPr/>
          </p:nvSpPr>
          <p:spPr>
            <a:xfrm>
              <a:off x="149485" y="6918275"/>
              <a:ext cx="1830630"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Cognitive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Fusion</a:t>
              </a:r>
            </a:p>
          </p:txBody>
        </p:sp>
        <p:sp>
          <p:nvSpPr>
            <p:cNvPr id="332" name="Rectangle 19"/>
            <p:cNvSpPr/>
            <p:nvPr/>
          </p:nvSpPr>
          <p:spPr>
            <a:xfrm>
              <a:off x="-1" y="2911426"/>
              <a:ext cx="2128788"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Experiential</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a:t>
              </a:r>
            </a:p>
          </p:txBody>
        </p:sp>
        <p:sp>
          <p:nvSpPr>
            <p:cNvPr id="333" name="Rectangle 20"/>
            <p:cNvSpPr/>
            <p:nvPr/>
          </p:nvSpPr>
          <p:spPr>
            <a:xfrm>
              <a:off x="11141495" y="6656665"/>
              <a:ext cx="1961820" cy="1569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Inaction or</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Persistence</a:t>
              </a:r>
            </a:p>
          </p:txBody>
        </p:sp>
        <p:sp>
          <p:nvSpPr>
            <p:cNvPr id="334" name="Rectangle 22"/>
            <p:cNvSpPr/>
            <p:nvPr/>
          </p:nvSpPr>
          <p:spPr>
            <a:xfrm>
              <a:off x="10823653" y="2911426"/>
              <a:ext cx="2601994"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Lack of Values</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Clarity</a:t>
              </a:r>
            </a:p>
          </p:txBody>
        </p:sp>
      </p:grpSp>
      <p:sp>
        <p:nvSpPr>
          <p:cNvPr id="20" name="TextBox 19"/>
          <p:cNvSpPr txBox="1"/>
          <p:nvPr/>
        </p:nvSpPr>
        <p:spPr>
          <a:xfrm>
            <a:off x="3629494" y="-7979"/>
            <a:ext cx="4506354" cy="646331"/>
          </a:xfrm>
          <a:prstGeom prst="rect">
            <a:avLst/>
          </a:prstGeom>
          <a:noFill/>
        </p:spPr>
        <p:txBody>
          <a:bodyPr wrap="square" rtlCol="0">
            <a:spAutoFit/>
          </a:bodyPr>
          <a:lstStyle/>
          <a:p>
            <a:r>
              <a:rPr lang="en-GB" dirty="0" smtClean="0">
                <a:solidFill>
                  <a:srgbClr val="C00000"/>
                </a:solidFill>
              </a:rPr>
              <a:t>Rumination of past regrets and fear of future pain, suffering, and vulnerability</a:t>
            </a:r>
            <a:endParaRPr lang="en-GB" dirty="0">
              <a:solidFill>
                <a:srgbClr val="C00000"/>
              </a:solidFill>
            </a:endParaRPr>
          </a:p>
        </p:txBody>
      </p:sp>
    </p:spTree>
    <p:extLst>
      <p:ext uri="{BB962C8B-B14F-4D97-AF65-F5344CB8AC3E}">
        <p14:creationId xmlns:p14="http://schemas.microsoft.com/office/powerpoint/2010/main" val="803695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38"/>
          <p:cNvSpPr txBox="1">
            <a:spLocks noGrp="1"/>
          </p:cNvSpPr>
          <p:nvPr>
            <p:ph type="title"/>
          </p:nvPr>
        </p:nvSpPr>
        <p:spPr>
          <a:xfrm>
            <a:off x="1981200" y="338139"/>
            <a:ext cx="9011356" cy="1252537"/>
          </a:xfrm>
          <a:prstGeom prst="rect">
            <a:avLst/>
          </a:prstGeom>
          <a:noFill/>
          <a:ln>
            <a:noFill/>
          </a:ln>
        </p:spPr>
        <p:txBody>
          <a:bodyPr spcFirstLastPara="1" vert="horz" wrap="square" lIns="91425" tIns="45700" rIns="91425" bIns="45700" rtlCol="0" anchor="ctr" anchorCtr="0">
            <a:noAutofit/>
          </a:bodyPr>
          <a:lstStyle/>
          <a:p>
            <a:pPr>
              <a:spcBef>
                <a:spcPts val="0"/>
              </a:spcBef>
            </a:pPr>
            <a:r>
              <a:rPr lang="en-US" sz="3959" cap="none" dirty="0" smtClean="0">
                <a:latin typeface="Candara"/>
                <a:ea typeface="Candara"/>
                <a:cs typeface="Candara"/>
                <a:sym typeface="Candara"/>
              </a:rPr>
              <a:t>WHERE PERSPECTIVE TAKING GETS YOU</a:t>
            </a:r>
            <a:endParaRPr sz="3959" cap="none" dirty="0">
              <a:latin typeface="Candara"/>
              <a:ea typeface="Candara"/>
              <a:cs typeface="Candara"/>
              <a:sym typeface="Candara"/>
            </a:endParaRPr>
          </a:p>
        </p:txBody>
      </p:sp>
      <p:sp>
        <p:nvSpPr>
          <p:cNvPr id="8" name="Google Shape;180;p20"/>
          <p:cNvSpPr txBox="1">
            <a:spLocks/>
          </p:cNvSpPr>
          <p:nvPr/>
        </p:nvSpPr>
        <p:spPr>
          <a:xfrm>
            <a:off x="761999" y="1707443"/>
            <a:ext cx="9708445" cy="48118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273050" indent="-273050">
              <a:spcBef>
                <a:spcPts val="0"/>
              </a:spcBef>
              <a:buClr>
                <a:schemeClr val="accent1"/>
              </a:buClr>
              <a:buSzPts val="2400"/>
              <a:buFont typeface="Noto Sans Symbols"/>
              <a:buChar char="∗"/>
            </a:pPr>
            <a:r>
              <a:rPr lang="en-US" cap="none" dirty="0" smtClean="0">
                <a:latin typeface="Candara"/>
                <a:ea typeface="Candara"/>
                <a:cs typeface="Candara"/>
                <a:sym typeface="Candara"/>
              </a:rPr>
              <a:t>WHAT IS ACTUALLY ME </a:t>
            </a:r>
            <a:r>
              <a:rPr lang="mr-IN" cap="none" dirty="0" smtClean="0">
                <a:latin typeface="Candara"/>
                <a:ea typeface="Candara"/>
                <a:cs typeface="Candara"/>
                <a:sym typeface="Candara"/>
              </a:rPr>
              <a:t>–</a:t>
            </a:r>
            <a:r>
              <a:rPr lang="en-US" cap="none" dirty="0" smtClean="0">
                <a:latin typeface="Candara"/>
                <a:ea typeface="Candara"/>
                <a:cs typeface="Candara"/>
                <a:sym typeface="Candara"/>
              </a:rPr>
              <a:t> HERE </a:t>
            </a:r>
            <a:r>
              <a:rPr lang="mr-IN" cap="none" dirty="0" smtClean="0">
                <a:latin typeface="Candara"/>
                <a:ea typeface="Candara"/>
                <a:cs typeface="Candara"/>
                <a:sym typeface="Candara"/>
              </a:rPr>
              <a:t>–</a:t>
            </a:r>
            <a:r>
              <a:rPr lang="en-US" cap="none" dirty="0" smtClean="0">
                <a:latin typeface="Candara"/>
                <a:ea typeface="Candara"/>
                <a:cs typeface="Candara"/>
                <a:sym typeface="Candara"/>
              </a:rPr>
              <a:t> NOW?</a:t>
            </a:r>
          </a:p>
          <a:p>
            <a:pPr marL="273050" indent="-273050">
              <a:spcBef>
                <a:spcPts val="0"/>
              </a:spcBef>
              <a:buClr>
                <a:schemeClr val="accent1"/>
              </a:buClr>
              <a:buSzPts val="2400"/>
              <a:buFont typeface="Noto Sans Symbols"/>
              <a:buChar char="∗"/>
            </a:pPr>
            <a:endParaRPr lang="en-US" cap="none" dirty="0">
              <a:latin typeface="Candara"/>
              <a:ea typeface="Candara"/>
              <a:cs typeface="Candara"/>
              <a:sym typeface="Candara"/>
            </a:endParaRPr>
          </a:p>
          <a:p>
            <a:pPr marL="273050" indent="-273050">
              <a:spcBef>
                <a:spcPts val="0"/>
              </a:spcBef>
              <a:buClr>
                <a:schemeClr val="accent1"/>
              </a:buClr>
              <a:buSzPts val="2400"/>
              <a:buFont typeface="Noto Sans Symbols"/>
              <a:buChar char="∗"/>
            </a:pPr>
            <a:r>
              <a:rPr lang="en-US" cap="none" dirty="0" smtClean="0">
                <a:latin typeface="Candara"/>
                <a:ea typeface="Candara"/>
                <a:cs typeface="Candara"/>
                <a:sym typeface="Candara"/>
              </a:rPr>
              <a:t>THE PRESENT</a:t>
            </a:r>
          </a:p>
          <a:p>
            <a:pPr marL="273050" indent="-273050">
              <a:spcBef>
                <a:spcPts val="0"/>
              </a:spcBef>
              <a:buClr>
                <a:schemeClr val="accent1"/>
              </a:buClr>
              <a:buSzPts val="2400"/>
              <a:buFont typeface="Noto Sans Symbols"/>
              <a:buChar char="∗"/>
            </a:pPr>
            <a:r>
              <a:rPr lang="en-US" cap="none" dirty="0" smtClean="0">
                <a:latin typeface="Candara"/>
                <a:ea typeface="Candara"/>
                <a:cs typeface="Candara"/>
                <a:sym typeface="Candara"/>
              </a:rPr>
              <a:t>AWARENESS</a:t>
            </a:r>
          </a:p>
          <a:p>
            <a:pPr marL="273050" indent="-273050">
              <a:spcBef>
                <a:spcPts val="0"/>
              </a:spcBef>
              <a:buClr>
                <a:schemeClr val="accent1"/>
              </a:buClr>
              <a:buSzPts val="2400"/>
              <a:buFont typeface="Noto Sans Symbols"/>
              <a:buChar char="∗"/>
            </a:pPr>
            <a:r>
              <a:rPr lang="en-US" cap="none" dirty="0" smtClean="0">
                <a:latin typeface="Candara"/>
                <a:ea typeface="Candara"/>
                <a:cs typeface="Candara"/>
                <a:sym typeface="Candara"/>
              </a:rPr>
              <a:t>THE BODY</a:t>
            </a:r>
          </a:p>
          <a:p>
            <a:pPr marL="273050" indent="-273050">
              <a:spcBef>
                <a:spcPts val="0"/>
              </a:spcBef>
              <a:buClr>
                <a:schemeClr val="accent1"/>
              </a:buClr>
              <a:buSzPts val="2400"/>
              <a:buFont typeface="Noto Sans Symbols"/>
              <a:buChar char="∗"/>
            </a:pPr>
            <a:r>
              <a:rPr lang="en-US" cap="none" dirty="0" smtClean="0">
                <a:latin typeface="Candara"/>
                <a:ea typeface="Candara"/>
                <a:cs typeface="Candara"/>
                <a:sym typeface="Candara"/>
              </a:rPr>
              <a:t>INTENTION</a:t>
            </a:r>
          </a:p>
          <a:p>
            <a:pPr marL="273050" indent="-273050">
              <a:spcBef>
                <a:spcPts val="0"/>
              </a:spcBef>
              <a:buClr>
                <a:schemeClr val="accent1"/>
              </a:buClr>
              <a:buSzPts val="2400"/>
              <a:buFont typeface="Noto Sans Symbols"/>
              <a:buChar char="∗"/>
            </a:pPr>
            <a:r>
              <a:rPr lang="en-US" cap="none" dirty="0" smtClean="0">
                <a:latin typeface="Candara"/>
                <a:ea typeface="Candara"/>
                <a:cs typeface="Candara"/>
                <a:sym typeface="Candara"/>
              </a:rPr>
              <a:t>5 SENSES</a:t>
            </a:r>
          </a:p>
          <a:p>
            <a:pPr marL="273050" indent="-273050">
              <a:spcBef>
                <a:spcPts val="0"/>
              </a:spcBef>
              <a:buClr>
                <a:schemeClr val="accent1"/>
              </a:buClr>
              <a:buSzPts val="2400"/>
              <a:buFont typeface="Noto Sans Symbols"/>
              <a:buChar char="∗"/>
            </a:pPr>
            <a:endParaRPr lang="en-US" sz="2000" cap="none" dirty="0">
              <a:latin typeface="Candara"/>
              <a:ea typeface="Candara"/>
              <a:cs typeface="Candara"/>
              <a:sym typeface="Candara"/>
            </a:endParaRPr>
          </a:p>
          <a:p>
            <a:pPr marL="273050" indent="-273050">
              <a:spcBef>
                <a:spcPts val="0"/>
              </a:spcBef>
              <a:buClr>
                <a:schemeClr val="accent1"/>
              </a:buClr>
              <a:buSzPts val="2400"/>
              <a:buFont typeface="Noto Sans Symbols"/>
              <a:buChar char="∗"/>
            </a:pPr>
            <a:endParaRPr lang="en-US" sz="2000" dirty="0" smtClean="0"/>
          </a:p>
          <a:p>
            <a:pPr marL="730250" lvl="1" indent="-273050">
              <a:spcBef>
                <a:spcPts val="0"/>
              </a:spcBef>
              <a:buSzPts val="2400"/>
            </a:pPr>
            <a:endParaRPr lang="en-US" sz="2000" dirty="0"/>
          </a:p>
        </p:txBody>
      </p:sp>
    </p:spTree>
    <p:extLst>
      <p:ext uri="{BB962C8B-B14F-4D97-AF65-F5344CB8AC3E}">
        <p14:creationId xmlns:p14="http://schemas.microsoft.com/office/powerpoint/2010/main" val="1333624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a:t>
            </a:r>
            <a:endParaRPr lang="en-US" dirty="0"/>
          </a:p>
        </p:txBody>
      </p:sp>
      <p:sp>
        <p:nvSpPr>
          <p:cNvPr id="3" name="Content Placeholder 2"/>
          <p:cNvSpPr>
            <a:spLocks noGrp="1"/>
          </p:cNvSpPr>
          <p:nvPr>
            <p:ph idx="1"/>
          </p:nvPr>
        </p:nvSpPr>
        <p:spPr>
          <a:xfrm>
            <a:off x="404108" y="2981689"/>
            <a:ext cx="10793544" cy="3424107"/>
          </a:xfrm>
        </p:spPr>
        <p:txBody>
          <a:bodyPr>
            <a:normAutofit/>
          </a:bodyPr>
          <a:lstStyle/>
          <a:p>
            <a:r>
              <a:rPr lang="en-US" sz="3200" dirty="0" smtClean="0"/>
              <a:t>Not nearly enough time</a:t>
            </a:r>
          </a:p>
          <a:p>
            <a:r>
              <a:rPr lang="en-US" sz="3200" dirty="0" smtClean="0"/>
              <a:t>Given the time we have, we want to balance a lot:</a:t>
            </a:r>
          </a:p>
          <a:p>
            <a:pPr lvl="1"/>
            <a:r>
              <a:rPr lang="en-US" sz="3200" dirty="0" smtClean="0"/>
              <a:t>The depth of the issues </a:t>
            </a:r>
          </a:p>
          <a:p>
            <a:pPr lvl="1"/>
            <a:r>
              <a:rPr lang="en-US" sz="3200" dirty="0" smtClean="0"/>
              <a:t>Fear of death and grief/mourning</a:t>
            </a:r>
          </a:p>
          <a:p>
            <a:pPr lvl="1"/>
            <a:r>
              <a:rPr lang="en-US" sz="3200" dirty="0" smtClean="0"/>
              <a:t>Providing information and providing experience</a:t>
            </a:r>
          </a:p>
          <a:p>
            <a:pPr lvl="2"/>
            <a:r>
              <a:rPr lang="en-US" sz="2800" dirty="0" smtClean="0"/>
              <a:t>Supplemental information is available in handouts</a:t>
            </a:r>
          </a:p>
          <a:p>
            <a:pPr lvl="1"/>
            <a:endParaRPr lang="en-US" dirty="0"/>
          </a:p>
        </p:txBody>
      </p:sp>
    </p:spTree>
    <p:extLst>
      <p:ext uri="{BB962C8B-B14F-4D97-AF65-F5344CB8AC3E}">
        <p14:creationId xmlns:p14="http://schemas.microsoft.com/office/powerpoint/2010/main" val="8464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adult-alone-anxious-568027.jpg" descr="adult-alone-anxious-568027.jpg"/>
          <p:cNvPicPr>
            <a:picLocks noChangeAspect="1"/>
          </p:cNvPicPr>
          <p:nvPr/>
        </p:nvPicPr>
        <p:blipFill>
          <a:blip r:embed="rId2">
            <a:alphaModFix amt="13865"/>
            <a:extLst/>
          </a:blip>
          <a:stretch>
            <a:fillRect/>
          </a:stretch>
        </p:blipFill>
        <p:spPr>
          <a:xfrm>
            <a:off x="-35889" y="-467791"/>
            <a:ext cx="12667202" cy="8453981"/>
          </a:xfrm>
          <a:prstGeom prst="rect">
            <a:avLst/>
          </a:prstGeom>
          <a:ln w="12700">
            <a:miter lim="400000"/>
          </a:ln>
        </p:spPr>
      </p:pic>
      <p:grpSp>
        <p:nvGrpSpPr>
          <p:cNvPr id="335" name="Group"/>
          <p:cNvGrpSpPr/>
          <p:nvPr/>
        </p:nvGrpSpPr>
        <p:grpSpPr>
          <a:xfrm>
            <a:off x="2565099" y="686656"/>
            <a:ext cx="6712825" cy="5437062"/>
            <a:chOff x="-1" y="-49792"/>
            <a:chExt cx="13425648" cy="10874123"/>
          </a:xfrm>
        </p:grpSpPr>
        <p:grpSp>
          <p:nvGrpSpPr>
            <p:cNvPr id="323" name="Group 3"/>
            <p:cNvGrpSpPr/>
            <p:nvPr/>
          </p:nvGrpSpPr>
          <p:grpSpPr>
            <a:xfrm>
              <a:off x="5385399" y="3606095"/>
              <a:ext cx="3352802" cy="3352801"/>
              <a:chOff x="-1" y="0"/>
              <a:chExt cx="3352801" cy="3352800"/>
            </a:xfrm>
          </p:grpSpPr>
          <p:sp>
            <p:nvSpPr>
              <p:cNvPr id="321" name="Oval 4"/>
              <p:cNvSpPr/>
              <p:nvPr/>
            </p:nvSpPr>
            <p:spPr>
              <a:xfrm>
                <a:off x="0" y="0"/>
                <a:ext cx="3352800" cy="3352800"/>
              </a:xfrm>
              <a:prstGeom prst="ellipse">
                <a:avLst/>
              </a:prstGeom>
              <a:noFill/>
              <a:ln w="12700" cap="flat">
                <a:solidFill>
                  <a:srgbClr val="000000"/>
                </a:solidFill>
                <a:prstDash val="solid"/>
                <a:miter lim="800000"/>
              </a:ln>
              <a:effectLst/>
            </p:spPr>
            <p:txBody>
              <a:bodyPr wrap="square" lIns="25400" tIns="25400" rIns="25400" bIns="25400" numCol="1" anchor="ctr">
                <a:noAutofit/>
              </a:bodyPr>
              <a:lstStyle/>
              <a:p>
                <a:pPr>
                  <a:defRPr sz="3200">
                    <a:solidFill>
                      <a:srgbClr val="FFFFFF"/>
                    </a:solidFill>
                    <a:latin typeface="Verdana"/>
                    <a:ea typeface="Verdana"/>
                    <a:cs typeface="Verdana"/>
                    <a:sym typeface="Verdana"/>
                  </a:defRPr>
                </a:pPr>
                <a:endParaRPr sz="1600"/>
              </a:p>
            </p:txBody>
          </p:sp>
          <p:sp>
            <p:nvSpPr>
              <p:cNvPr id="322" name="Text Box 5"/>
              <p:cNvSpPr/>
              <p:nvPr/>
            </p:nvSpPr>
            <p:spPr>
              <a:xfrm>
                <a:off x="-1" y="868481"/>
                <a:ext cx="3352801" cy="16158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p>
                <a:pPr algn="ctr">
                  <a:spcBef>
                    <a:spcPts val="1050"/>
                  </a:spcBef>
                  <a:defRPr sz="3600">
                    <a:latin typeface="Times New Roman"/>
                    <a:ea typeface="Times New Roman"/>
                    <a:cs typeface="Times New Roman"/>
                    <a:sym typeface="Times New Roman"/>
                  </a:defRPr>
                </a:pPr>
                <a:r>
                  <a:rPr sz="2000" dirty="0"/>
                  <a:t>Psychological</a:t>
                </a:r>
                <a:endParaRPr sz="2000" dirty="0">
                  <a:latin typeface="Arial"/>
                  <a:ea typeface="Arial"/>
                  <a:cs typeface="Arial"/>
                  <a:sym typeface="Arial"/>
                </a:endParaRPr>
              </a:p>
              <a:p>
                <a:pPr algn="ctr">
                  <a:spcBef>
                    <a:spcPts val="1050"/>
                  </a:spcBef>
                  <a:defRPr sz="3600">
                    <a:latin typeface="Times New Roman"/>
                    <a:ea typeface="Times New Roman"/>
                    <a:cs typeface="Times New Roman"/>
                    <a:sym typeface="Times New Roman"/>
                  </a:defRPr>
                </a:pPr>
                <a:r>
                  <a:rPr sz="2000" dirty="0"/>
                  <a:t>Inflexibility</a:t>
                </a:r>
              </a:p>
            </p:txBody>
          </p:sp>
        </p:grpSp>
        <p:sp>
          <p:nvSpPr>
            <p:cNvPr id="324" name="Freeform 9"/>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6224" y="2721"/>
                  </a:lnTo>
                  <a:lnTo>
                    <a:pt x="21600" y="5400"/>
                  </a:lnTo>
                  <a:lnTo>
                    <a:pt x="21600" y="16200"/>
                  </a:lnTo>
                  <a:lnTo>
                    <a:pt x="16224" y="18921"/>
                  </a:lnTo>
                  <a:lnTo>
                    <a:pt x="10800" y="21600"/>
                  </a:lnTo>
                  <a:lnTo>
                    <a:pt x="5424" y="18921"/>
                  </a:lnTo>
                  <a:lnTo>
                    <a:pt x="0" y="16200"/>
                  </a:lnTo>
                  <a:lnTo>
                    <a:pt x="0" y="5400"/>
                  </a:lnTo>
                  <a:lnTo>
                    <a:pt x="5424" y="2721"/>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3200">
                  <a:solidFill>
                    <a:srgbClr val="FFFFFF"/>
                  </a:solidFill>
                  <a:latin typeface="Arial"/>
                  <a:ea typeface="Arial"/>
                  <a:cs typeface="Arial"/>
                  <a:sym typeface="Arial"/>
                </a:defRPr>
              </a:pPr>
              <a:endParaRPr sz="1600"/>
            </a:p>
          </p:txBody>
        </p:sp>
        <p:sp>
          <p:nvSpPr>
            <p:cNvPr id="325" name="Line 11"/>
            <p:cNvSpPr/>
            <p:nvPr/>
          </p:nvSpPr>
          <p:spPr>
            <a:xfrm>
              <a:off x="7001476" y="1243895"/>
              <a:ext cx="3179" cy="8286751"/>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6" name="Freeform 12"/>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21600"/>
                  </a:lnTo>
                  <a:lnTo>
                    <a:pt x="21600" y="5400"/>
                  </a:lnTo>
                  <a:lnTo>
                    <a:pt x="0" y="5400"/>
                  </a:lnTo>
                  <a:lnTo>
                    <a:pt x="21600" y="16200"/>
                  </a:lnTo>
                  <a:lnTo>
                    <a:pt x="0" y="16200"/>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2400">
                  <a:solidFill>
                    <a:srgbClr val="FFFFFF"/>
                  </a:solidFill>
                  <a:latin typeface="Arial"/>
                  <a:ea typeface="Arial"/>
                  <a:cs typeface="Arial"/>
                  <a:sym typeface="Arial"/>
                </a:defRPr>
              </a:pPr>
              <a:endParaRPr sz="1200"/>
            </a:p>
          </p:txBody>
        </p:sp>
        <p:sp>
          <p:nvSpPr>
            <p:cNvPr id="327" name="Line 13"/>
            <p:cNvSpPr/>
            <p:nvPr/>
          </p:nvSpPr>
          <p:spPr>
            <a:xfrm>
              <a:off x="7001477" y="1243894"/>
              <a:ext cx="3673476" cy="6213478"/>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8" name="Line 10"/>
            <p:cNvSpPr/>
            <p:nvPr/>
          </p:nvSpPr>
          <p:spPr>
            <a:xfrm flipV="1">
              <a:off x="3331177" y="3313995"/>
              <a:ext cx="7343777" cy="4143377"/>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9" name="Rectangle 14"/>
            <p:cNvSpPr/>
            <p:nvPr/>
          </p:nvSpPr>
          <p:spPr>
            <a:xfrm>
              <a:off x="5252120" y="9777891"/>
              <a:ext cx="3520193"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Attachment to a</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Conceptualized Self</a:t>
              </a:r>
            </a:p>
          </p:txBody>
        </p:sp>
        <p:sp>
          <p:nvSpPr>
            <p:cNvPr id="330" name="Rectangle 16"/>
            <p:cNvSpPr/>
            <p:nvPr/>
          </p:nvSpPr>
          <p:spPr>
            <a:xfrm>
              <a:off x="4417844" y="-49792"/>
              <a:ext cx="5196935"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Dominance of conceptualized</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 past and feared future</a:t>
              </a:r>
            </a:p>
          </p:txBody>
        </p:sp>
        <p:sp>
          <p:nvSpPr>
            <p:cNvPr id="331" name="Rectangle 18"/>
            <p:cNvSpPr/>
            <p:nvPr/>
          </p:nvSpPr>
          <p:spPr>
            <a:xfrm>
              <a:off x="149485" y="6918275"/>
              <a:ext cx="1830630"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Cognitive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Fusion</a:t>
              </a:r>
            </a:p>
          </p:txBody>
        </p:sp>
        <p:sp>
          <p:nvSpPr>
            <p:cNvPr id="332" name="Rectangle 19"/>
            <p:cNvSpPr/>
            <p:nvPr/>
          </p:nvSpPr>
          <p:spPr>
            <a:xfrm>
              <a:off x="-1" y="2911426"/>
              <a:ext cx="2128788"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Experiential</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a:t>
              </a:r>
            </a:p>
          </p:txBody>
        </p:sp>
        <p:sp>
          <p:nvSpPr>
            <p:cNvPr id="333" name="Rectangle 20"/>
            <p:cNvSpPr/>
            <p:nvPr/>
          </p:nvSpPr>
          <p:spPr>
            <a:xfrm>
              <a:off x="11141495" y="6656665"/>
              <a:ext cx="1961820" cy="1569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Inaction or</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Persistence</a:t>
              </a:r>
            </a:p>
          </p:txBody>
        </p:sp>
        <p:sp>
          <p:nvSpPr>
            <p:cNvPr id="334" name="Rectangle 22"/>
            <p:cNvSpPr/>
            <p:nvPr/>
          </p:nvSpPr>
          <p:spPr>
            <a:xfrm>
              <a:off x="10823653" y="2911426"/>
              <a:ext cx="2601994"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Lack of Values</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Clarity</a:t>
              </a:r>
            </a:p>
          </p:txBody>
        </p:sp>
      </p:grpSp>
      <p:sp>
        <p:nvSpPr>
          <p:cNvPr id="22" name="TextBox 21"/>
          <p:cNvSpPr txBox="1"/>
          <p:nvPr/>
        </p:nvSpPr>
        <p:spPr>
          <a:xfrm>
            <a:off x="9207640" y="855543"/>
            <a:ext cx="2006059" cy="2585323"/>
          </a:xfrm>
          <a:prstGeom prst="rect">
            <a:avLst/>
          </a:prstGeom>
          <a:noFill/>
        </p:spPr>
        <p:txBody>
          <a:bodyPr wrap="square" rtlCol="0">
            <a:spAutoFit/>
          </a:bodyPr>
          <a:lstStyle/>
          <a:p>
            <a:r>
              <a:rPr lang="en-GB" dirty="0" smtClean="0">
                <a:solidFill>
                  <a:srgbClr val="C00000"/>
                </a:solidFill>
              </a:rPr>
              <a:t>Disconnection from values for THIS, focused on others’ responses to me </a:t>
            </a:r>
          </a:p>
          <a:p>
            <a:endParaRPr lang="en-GB" dirty="0">
              <a:solidFill>
                <a:srgbClr val="C00000"/>
              </a:solidFill>
            </a:endParaRPr>
          </a:p>
          <a:p>
            <a:r>
              <a:rPr lang="en-GB" dirty="0">
                <a:solidFill>
                  <a:srgbClr val="C00000"/>
                </a:solidFill>
              </a:rPr>
              <a:t>N</a:t>
            </a:r>
            <a:r>
              <a:rPr lang="en-GB" dirty="0" smtClean="0">
                <a:solidFill>
                  <a:srgbClr val="C00000"/>
                </a:solidFill>
              </a:rPr>
              <a:t>o growth, development, novelty</a:t>
            </a:r>
            <a:endParaRPr lang="en-GB" dirty="0">
              <a:solidFill>
                <a:srgbClr val="C00000"/>
              </a:solidFill>
            </a:endParaRPr>
          </a:p>
        </p:txBody>
      </p:sp>
    </p:spTree>
    <p:extLst>
      <p:ext uri="{BB962C8B-B14F-4D97-AF65-F5344CB8AC3E}">
        <p14:creationId xmlns:p14="http://schemas.microsoft.com/office/powerpoint/2010/main" val="82248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pPr lvl="0">
              <a:defRPr sz="1800"/>
            </a:pPr>
            <a:r>
              <a:rPr sz="5625" dirty="0"/>
              <a:t>Values</a:t>
            </a:r>
          </a:p>
        </p:txBody>
      </p:sp>
      <p:sp>
        <p:nvSpPr>
          <p:cNvPr id="59" name="Shape 59"/>
          <p:cNvSpPr>
            <a:spLocks noGrp="1"/>
          </p:cNvSpPr>
          <p:nvPr>
            <p:ph type="body" idx="1"/>
          </p:nvPr>
        </p:nvSpPr>
        <p:spPr>
          <a:xfrm>
            <a:off x="463446" y="2964878"/>
            <a:ext cx="9805969" cy="3365584"/>
          </a:xfrm>
          <a:prstGeom prst="rect">
            <a:avLst/>
          </a:prstGeom>
        </p:spPr>
        <p:txBody>
          <a:bodyPr>
            <a:noAutofit/>
          </a:bodyPr>
          <a:lstStyle/>
          <a:p>
            <a:pPr marL="215644" indent="-215644" defTabSz="283418">
              <a:spcBef>
                <a:spcPts val="1969"/>
              </a:spcBef>
              <a:defRPr sz="1800"/>
            </a:pPr>
            <a:r>
              <a:rPr sz="1969" dirty="0" smtClean="0"/>
              <a:t>Maybe </a:t>
            </a:r>
            <a:r>
              <a:rPr lang="en-US" sz="1969" i="1" dirty="0"/>
              <a:t>denial (avoidance)</a:t>
            </a:r>
            <a:r>
              <a:rPr sz="1969" dirty="0"/>
              <a:t> is </a:t>
            </a:r>
            <a:r>
              <a:rPr lang="en-US" sz="1969" dirty="0" smtClean="0"/>
              <a:t>working</a:t>
            </a:r>
            <a:r>
              <a:rPr sz="1969" dirty="0" smtClean="0"/>
              <a:t>? </a:t>
            </a:r>
            <a:r>
              <a:rPr sz="1969" dirty="0"/>
              <a:t>Check to see if people are actively living their values. Context.</a:t>
            </a:r>
          </a:p>
          <a:p>
            <a:pPr marL="215644" indent="-215644" defTabSz="283418">
              <a:spcBef>
                <a:spcPts val="1969"/>
              </a:spcBef>
              <a:defRPr sz="1800"/>
            </a:pPr>
            <a:r>
              <a:rPr sz="1969" dirty="0"/>
              <a:t>People who are facing death seem to really respond to a values discussion.</a:t>
            </a:r>
          </a:p>
          <a:p>
            <a:pPr marL="548640" lvl="3" indent="0" defTabSz="283418">
              <a:lnSpc>
                <a:spcPct val="100000"/>
              </a:lnSpc>
              <a:spcBef>
                <a:spcPts val="0"/>
              </a:spcBef>
              <a:spcAft>
                <a:spcPts val="0"/>
              </a:spcAft>
              <a:defRPr sz="1800"/>
            </a:pPr>
            <a:r>
              <a:rPr lang="en-US" dirty="0" smtClean="0"/>
              <a:t>Values in this life as it is</a:t>
            </a:r>
          </a:p>
          <a:p>
            <a:pPr marL="548640" lvl="3" indent="0" defTabSz="283418">
              <a:lnSpc>
                <a:spcPct val="100000"/>
              </a:lnSpc>
              <a:spcBef>
                <a:spcPts val="0"/>
              </a:spcBef>
              <a:spcAft>
                <a:spcPts val="0"/>
              </a:spcAft>
              <a:defRPr sz="1800"/>
            </a:pPr>
            <a:r>
              <a:rPr dirty="0" smtClean="0"/>
              <a:t>It </a:t>
            </a:r>
            <a:r>
              <a:rPr dirty="0"/>
              <a:t>is like they are living the tombstone exercise!</a:t>
            </a:r>
          </a:p>
          <a:p>
            <a:pPr marL="548640" lvl="3" indent="0" defTabSz="283418">
              <a:lnSpc>
                <a:spcPct val="100000"/>
              </a:lnSpc>
              <a:spcBef>
                <a:spcPts val="0"/>
              </a:spcBef>
              <a:spcAft>
                <a:spcPts val="0"/>
              </a:spcAft>
              <a:defRPr sz="1800"/>
            </a:pPr>
            <a:r>
              <a:rPr dirty="0"/>
              <a:t>Values based on family and existential/transcendent meaning are commonly at the forefront</a:t>
            </a:r>
          </a:p>
          <a:p>
            <a:pPr marL="548640" lvl="3" indent="0" defTabSz="283418">
              <a:lnSpc>
                <a:spcPct val="100000"/>
              </a:lnSpc>
              <a:spcBef>
                <a:spcPts val="0"/>
              </a:spcBef>
              <a:spcAft>
                <a:spcPts val="0"/>
              </a:spcAft>
              <a:defRPr sz="1800"/>
            </a:pPr>
            <a:r>
              <a:rPr dirty="0"/>
              <a:t>With illness comes loss and disability, values and committed action need to be applied flexibly with </a:t>
            </a:r>
            <a:r>
              <a:rPr dirty="0" smtClean="0"/>
              <a:t>acceptance</a:t>
            </a:r>
            <a:endParaRPr lang="en-US" dirty="0" smtClean="0"/>
          </a:p>
          <a:p>
            <a:pPr marL="548640" lvl="3" indent="0" defTabSz="283418">
              <a:lnSpc>
                <a:spcPct val="100000"/>
              </a:lnSpc>
              <a:spcBef>
                <a:spcPts val="0"/>
              </a:spcBef>
              <a:spcAft>
                <a:spcPts val="0"/>
              </a:spcAft>
              <a:defRPr sz="1800"/>
            </a:pPr>
            <a:endParaRPr lang="en-US" dirty="0"/>
          </a:p>
          <a:p>
            <a:pPr marL="0" lvl="1" indent="0" defTabSz="283418">
              <a:lnSpc>
                <a:spcPct val="100000"/>
              </a:lnSpc>
              <a:spcBef>
                <a:spcPts val="0"/>
              </a:spcBef>
              <a:spcAft>
                <a:spcPts val="0"/>
              </a:spcAft>
              <a:defRPr sz="1800"/>
            </a:pPr>
            <a:r>
              <a:rPr lang="en-US" dirty="0" smtClean="0"/>
              <a:t>  Values come into the forefront with grief and loss</a:t>
            </a:r>
          </a:p>
          <a:p>
            <a:pPr marL="548640" lvl="3" indent="0" defTabSz="283418">
              <a:lnSpc>
                <a:spcPct val="100000"/>
              </a:lnSpc>
              <a:spcBef>
                <a:spcPts val="0"/>
              </a:spcBef>
              <a:spcAft>
                <a:spcPts val="0"/>
              </a:spcAft>
              <a:defRPr sz="1800"/>
            </a:pPr>
            <a:endParaRPr dirty="0"/>
          </a:p>
        </p:txBody>
      </p:sp>
    </p:spTree>
    <p:extLst>
      <p:ext uri="{BB962C8B-B14F-4D97-AF65-F5344CB8AC3E}">
        <p14:creationId xmlns:p14="http://schemas.microsoft.com/office/powerpoint/2010/main" val="126135703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adult-alone-anxious-568027.jpg" descr="adult-alone-anxious-568027.jpg"/>
          <p:cNvPicPr>
            <a:picLocks noChangeAspect="1"/>
          </p:cNvPicPr>
          <p:nvPr/>
        </p:nvPicPr>
        <p:blipFill>
          <a:blip r:embed="rId2">
            <a:alphaModFix amt="13865"/>
            <a:extLst/>
          </a:blip>
          <a:stretch>
            <a:fillRect/>
          </a:stretch>
        </p:blipFill>
        <p:spPr>
          <a:xfrm>
            <a:off x="-35889" y="-467791"/>
            <a:ext cx="12667202" cy="8453981"/>
          </a:xfrm>
          <a:prstGeom prst="rect">
            <a:avLst/>
          </a:prstGeom>
          <a:ln w="12700">
            <a:miter lim="400000"/>
          </a:ln>
        </p:spPr>
      </p:pic>
      <p:grpSp>
        <p:nvGrpSpPr>
          <p:cNvPr id="335" name="Group"/>
          <p:cNvGrpSpPr/>
          <p:nvPr/>
        </p:nvGrpSpPr>
        <p:grpSpPr>
          <a:xfrm>
            <a:off x="2565099" y="686656"/>
            <a:ext cx="6712825" cy="5437062"/>
            <a:chOff x="-1" y="-49792"/>
            <a:chExt cx="13425648" cy="10874123"/>
          </a:xfrm>
        </p:grpSpPr>
        <p:grpSp>
          <p:nvGrpSpPr>
            <p:cNvPr id="323" name="Group 3"/>
            <p:cNvGrpSpPr/>
            <p:nvPr/>
          </p:nvGrpSpPr>
          <p:grpSpPr>
            <a:xfrm>
              <a:off x="5385399" y="3606095"/>
              <a:ext cx="3352802" cy="3352801"/>
              <a:chOff x="-1" y="0"/>
              <a:chExt cx="3352801" cy="3352800"/>
            </a:xfrm>
          </p:grpSpPr>
          <p:sp>
            <p:nvSpPr>
              <p:cNvPr id="321" name="Oval 4"/>
              <p:cNvSpPr/>
              <p:nvPr/>
            </p:nvSpPr>
            <p:spPr>
              <a:xfrm>
                <a:off x="0" y="0"/>
                <a:ext cx="3352800" cy="3352800"/>
              </a:xfrm>
              <a:prstGeom prst="ellipse">
                <a:avLst/>
              </a:prstGeom>
              <a:noFill/>
              <a:ln w="12700" cap="flat">
                <a:solidFill>
                  <a:srgbClr val="000000"/>
                </a:solidFill>
                <a:prstDash val="solid"/>
                <a:miter lim="800000"/>
              </a:ln>
              <a:effectLst/>
            </p:spPr>
            <p:txBody>
              <a:bodyPr wrap="square" lIns="25400" tIns="25400" rIns="25400" bIns="25400" numCol="1" anchor="ctr">
                <a:noAutofit/>
              </a:bodyPr>
              <a:lstStyle/>
              <a:p>
                <a:pPr>
                  <a:defRPr sz="3200">
                    <a:solidFill>
                      <a:srgbClr val="FFFFFF"/>
                    </a:solidFill>
                    <a:latin typeface="Verdana"/>
                    <a:ea typeface="Verdana"/>
                    <a:cs typeface="Verdana"/>
                    <a:sym typeface="Verdana"/>
                  </a:defRPr>
                </a:pPr>
                <a:endParaRPr sz="1600"/>
              </a:p>
            </p:txBody>
          </p:sp>
          <p:sp>
            <p:nvSpPr>
              <p:cNvPr id="322" name="Text Box 5"/>
              <p:cNvSpPr/>
              <p:nvPr/>
            </p:nvSpPr>
            <p:spPr>
              <a:xfrm>
                <a:off x="-1" y="868481"/>
                <a:ext cx="3352801" cy="16158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p>
                <a:pPr algn="ctr">
                  <a:spcBef>
                    <a:spcPts val="1050"/>
                  </a:spcBef>
                  <a:defRPr sz="3600">
                    <a:latin typeface="Times New Roman"/>
                    <a:ea typeface="Times New Roman"/>
                    <a:cs typeface="Times New Roman"/>
                    <a:sym typeface="Times New Roman"/>
                  </a:defRPr>
                </a:pPr>
                <a:r>
                  <a:rPr sz="2000" dirty="0"/>
                  <a:t>Psychological</a:t>
                </a:r>
                <a:endParaRPr sz="2000" dirty="0">
                  <a:latin typeface="Arial"/>
                  <a:ea typeface="Arial"/>
                  <a:cs typeface="Arial"/>
                  <a:sym typeface="Arial"/>
                </a:endParaRPr>
              </a:p>
              <a:p>
                <a:pPr algn="ctr">
                  <a:spcBef>
                    <a:spcPts val="1050"/>
                  </a:spcBef>
                  <a:defRPr sz="3600">
                    <a:latin typeface="Times New Roman"/>
                    <a:ea typeface="Times New Roman"/>
                    <a:cs typeface="Times New Roman"/>
                    <a:sym typeface="Times New Roman"/>
                  </a:defRPr>
                </a:pPr>
                <a:r>
                  <a:rPr sz="2000" dirty="0"/>
                  <a:t>Inflexibility</a:t>
                </a:r>
              </a:p>
            </p:txBody>
          </p:sp>
        </p:grpSp>
        <p:sp>
          <p:nvSpPr>
            <p:cNvPr id="324" name="Freeform 9"/>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6224" y="2721"/>
                  </a:lnTo>
                  <a:lnTo>
                    <a:pt x="21600" y="5400"/>
                  </a:lnTo>
                  <a:lnTo>
                    <a:pt x="21600" y="16200"/>
                  </a:lnTo>
                  <a:lnTo>
                    <a:pt x="16224" y="18921"/>
                  </a:lnTo>
                  <a:lnTo>
                    <a:pt x="10800" y="21600"/>
                  </a:lnTo>
                  <a:lnTo>
                    <a:pt x="5424" y="18921"/>
                  </a:lnTo>
                  <a:lnTo>
                    <a:pt x="0" y="16200"/>
                  </a:lnTo>
                  <a:lnTo>
                    <a:pt x="0" y="5400"/>
                  </a:lnTo>
                  <a:lnTo>
                    <a:pt x="5424" y="2721"/>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3200">
                  <a:solidFill>
                    <a:srgbClr val="FFFFFF"/>
                  </a:solidFill>
                  <a:latin typeface="Arial"/>
                  <a:ea typeface="Arial"/>
                  <a:cs typeface="Arial"/>
                  <a:sym typeface="Arial"/>
                </a:defRPr>
              </a:pPr>
              <a:endParaRPr sz="1600"/>
            </a:p>
          </p:txBody>
        </p:sp>
        <p:sp>
          <p:nvSpPr>
            <p:cNvPr id="325" name="Line 11"/>
            <p:cNvSpPr/>
            <p:nvPr/>
          </p:nvSpPr>
          <p:spPr>
            <a:xfrm>
              <a:off x="7001476" y="1243895"/>
              <a:ext cx="3179" cy="8286751"/>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6" name="Freeform 12"/>
            <p:cNvSpPr/>
            <p:nvPr/>
          </p:nvSpPr>
          <p:spPr>
            <a:xfrm>
              <a:off x="3331177" y="1243895"/>
              <a:ext cx="7343777" cy="8286751"/>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21600"/>
                  </a:lnTo>
                  <a:lnTo>
                    <a:pt x="21600" y="5400"/>
                  </a:lnTo>
                  <a:lnTo>
                    <a:pt x="0" y="5400"/>
                  </a:lnTo>
                  <a:lnTo>
                    <a:pt x="21600" y="16200"/>
                  </a:lnTo>
                  <a:lnTo>
                    <a:pt x="0" y="16200"/>
                  </a:lnTo>
                  <a:lnTo>
                    <a:pt x="10800" y="0"/>
                  </a:lnTo>
                </a:path>
              </a:pathLst>
            </a:custGeom>
            <a:noFill/>
            <a:ln w="3175" cap="flat">
              <a:solidFill>
                <a:srgbClr val="000000"/>
              </a:solidFill>
              <a:prstDash val="solid"/>
              <a:round/>
            </a:ln>
            <a:effectLst/>
          </p:spPr>
          <p:txBody>
            <a:bodyPr wrap="square" lIns="25400" tIns="25400" rIns="25400" bIns="25400" numCol="1" anchor="ctr">
              <a:noAutofit/>
            </a:bodyPr>
            <a:lstStyle/>
            <a:p>
              <a:pPr>
                <a:defRPr sz="2400">
                  <a:solidFill>
                    <a:srgbClr val="FFFFFF"/>
                  </a:solidFill>
                  <a:latin typeface="Arial"/>
                  <a:ea typeface="Arial"/>
                  <a:cs typeface="Arial"/>
                  <a:sym typeface="Arial"/>
                </a:defRPr>
              </a:pPr>
              <a:endParaRPr sz="1200"/>
            </a:p>
          </p:txBody>
        </p:sp>
        <p:sp>
          <p:nvSpPr>
            <p:cNvPr id="327" name="Line 13"/>
            <p:cNvSpPr/>
            <p:nvPr/>
          </p:nvSpPr>
          <p:spPr>
            <a:xfrm>
              <a:off x="7001477" y="1243894"/>
              <a:ext cx="3673476" cy="6213478"/>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8" name="Line 10"/>
            <p:cNvSpPr/>
            <p:nvPr/>
          </p:nvSpPr>
          <p:spPr>
            <a:xfrm flipV="1">
              <a:off x="3331177" y="3313995"/>
              <a:ext cx="7343777" cy="4143377"/>
            </a:xfrm>
            <a:prstGeom prst="line">
              <a:avLst/>
            </a:prstGeom>
            <a:noFill/>
            <a:ln w="3175" cap="flat">
              <a:solidFill>
                <a:srgbClr val="000000"/>
              </a:solidFill>
              <a:prstDash val="solid"/>
              <a:round/>
            </a:ln>
            <a:effectLst/>
          </p:spPr>
          <p:txBody>
            <a:bodyPr wrap="square" lIns="25400" tIns="25400" rIns="25400" bIns="25400" numCol="1" anchor="ctr">
              <a:noAutofit/>
            </a:bodyPr>
            <a:lstStyle/>
            <a:p>
              <a:pPr>
                <a:defRPr sz="3200"/>
              </a:pPr>
              <a:endParaRPr sz="1600"/>
            </a:p>
          </p:txBody>
        </p:sp>
        <p:sp>
          <p:nvSpPr>
            <p:cNvPr id="329" name="Rectangle 14"/>
            <p:cNvSpPr/>
            <p:nvPr/>
          </p:nvSpPr>
          <p:spPr>
            <a:xfrm>
              <a:off x="5252120" y="9777891"/>
              <a:ext cx="3520193"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Attachment to a</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Conceptualized Self</a:t>
              </a:r>
            </a:p>
          </p:txBody>
        </p:sp>
        <p:sp>
          <p:nvSpPr>
            <p:cNvPr id="330" name="Rectangle 16"/>
            <p:cNvSpPr/>
            <p:nvPr/>
          </p:nvSpPr>
          <p:spPr>
            <a:xfrm>
              <a:off x="4417844" y="-49792"/>
              <a:ext cx="5196935"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Dominance of conceptualized</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 past and feared future</a:t>
              </a:r>
            </a:p>
          </p:txBody>
        </p:sp>
        <p:sp>
          <p:nvSpPr>
            <p:cNvPr id="331" name="Rectangle 18"/>
            <p:cNvSpPr/>
            <p:nvPr/>
          </p:nvSpPr>
          <p:spPr>
            <a:xfrm>
              <a:off x="149485" y="6918275"/>
              <a:ext cx="1830630"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Cognitive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Fusion</a:t>
              </a:r>
            </a:p>
          </p:txBody>
        </p:sp>
        <p:sp>
          <p:nvSpPr>
            <p:cNvPr id="332" name="Rectangle 19"/>
            <p:cNvSpPr/>
            <p:nvPr/>
          </p:nvSpPr>
          <p:spPr>
            <a:xfrm>
              <a:off x="-1" y="2911426"/>
              <a:ext cx="2128788"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Experiential</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a:t>
              </a:r>
            </a:p>
          </p:txBody>
        </p:sp>
        <p:sp>
          <p:nvSpPr>
            <p:cNvPr id="333" name="Rectangle 20"/>
            <p:cNvSpPr/>
            <p:nvPr/>
          </p:nvSpPr>
          <p:spPr>
            <a:xfrm>
              <a:off x="11141495" y="6656665"/>
              <a:ext cx="1961820" cy="1569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Inaction or</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Avoidance </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Persistence</a:t>
              </a:r>
            </a:p>
          </p:txBody>
        </p:sp>
        <p:sp>
          <p:nvSpPr>
            <p:cNvPr id="334" name="Rectangle 22"/>
            <p:cNvSpPr/>
            <p:nvPr/>
          </p:nvSpPr>
          <p:spPr>
            <a:xfrm>
              <a:off x="10823653" y="2911426"/>
              <a:ext cx="2601994" cy="104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a:defRPr sz="3400">
                  <a:latin typeface="Times New Roman"/>
                  <a:ea typeface="Times New Roman"/>
                  <a:cs typeface="Times New Roman"/>
                  <a:sym typeface="Times New Roman"/>
                </a:defRPr>
              </a:pPr>
              <a:r>
                <a:rPr sz="1700"/>
                <a:t>Lack of Values</a:t>
              </a:r>
              <a:endParaRPr sz="1700">
                <a:latin typeface="Arial"/>
                <a:ea typeface="Arial"/>
                <a:cs typeface="Arial"/>
                <a:sym typeface="Arial"/>
              </a:endParaRPr>
            </a:p>
            <a:p>
              <a:pPr>
                <a:defRPr sz="3400">
                  <a:latin typeface="Times New Roman"/>
                  <a:ea typeface="Times New Roman"/>
                  <a:cs typeface="Times New Roman"/>
                  <a:sym typeface="Times New Roman"/>
                </a:defRPr>
              </a:pPr>
              <a:r>
                <a:rPr sz="1700"/>
                <a:t>Clarity</a:t>
              </a:r>
            </a:p>
          </p:txBody>
        </p:sp>
      </p:grpSp>
      <p:sp>
        <p:nvSpPr>
          <p:cNvPr id="23" name="TextBox 22"/>
          <p:cNvSpPr txBox="1"/>
          <p:nvPr/>
        </p:nvSpPr>
        <p:spPr>
          <a:xfrm>
            <a:off x="9342704" y="4400169"/>
            <a:ext cx="2084718" cy="1200329"/>
          </a:xfrm>
          <a:prstGeom prst="rect">
            <a:avLst/>
          </a:prstGeom>
          <a:noFill/>
        </p:spPr>
        <p:txBody>
          <a:bodyPr wrap="square" rtlCol="0">
            <a:spAutoFit/>
          </a:bodyPr>
          <a:lstStyle/>
          <a:p>
            <a:r>
              <a:rPr lang="en-GB" dirty="0" smtClean="0">
                <a:solidFill>
                  <a:srgbClr val="C00000"/>
                </a:solidFill>
              </a:rPr>
              <a:t>Withdrawal, inactivity, no momentum, no intention</a:t>
            </a:r>
            <a:endParaRPr lang="en-GB" dirty="0">
              <a:solidFill>
                <a:srgbClr val="C00000"/>
              </a:solidFill>
            </a:endParaRPr>
          </a:p>
        </p:txBody>
      </p:sp>
    </p:spTree>
    <p:extLst>
      <p:ext uri="{BB962C8B-B14F-4D97-AF65-F5344CB8AC3E}">
        <p14:creationId xmlns:p14="http://schemas.microsoft.com/office/powerpoint/2010/main" val="13759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Committed Action</a:t>
            </a:r>
            <a:endParaRPr lang="en-US" dirty="0"/>
          </a:p>
        </p:txBody>
      </p:sp>
      <p:sp>
        <p:nvSpPr>
          <p:cNvPr id="9" name="Content Placeholder 2"/>
          <p:cNvSpPr>
            <a:spLocks noGrp="1"/>
          </p:cNvSpPr>
          <p:nvPr>
            <p:ph idx="1"/>
          </p:nvPr>
        </p:nvSpPr>
        <p:spPr>
          <a:xfrm>
            <a:off x="374073" y="2867891"/>
            <a:ext cx="9483159" cy="3312246"/>
          </a:xfrm>
        </p:spPr>
        <p:txBody>
          <a:bodyPr>
            <a:normAutofit fontScale="70000" lnSpcReduction="20000"/>
          </a:bodyPr>
          <a:lstStyle/>
          <a:p>
            <a:r>
              <a:rPr lang="en-US" sz="2800" dirty="0"/>
              <a:t>THIS IS THE PART WE HAVE CONTROL OVER</a:t>
            </a:r>
          </a:p>
          <a:p>
            <a:endParaRPr lang="en-US" sz="2800" dirty="0"/>
          </a:p>
          <a:p>
            <a:r>
              <a:rPr lang="en-US" sz="2800" dirty="0"/>
              <a:t>THIS IS NOT ABOUT GETTING BETTER</a:t>
            </a:r>
          </a:p>
          <a:p>
            <a:endParaRPr lang="en-US" sz="2800" dirty="0"/>
          </a:p>
          <a:p>
            <a:r>
              <a:rPr lang="en-US" sz="2800" dirty="0"/>
              <a:t>POSITIVE, RATHER THAN NEGATIVE, REINFORCEMENT</a:t>
            </a:r>
          </a:p>
          <a:p>
            <a:endParaRPr lang="en-US" sz="2800" dirty="0"/>
          </a:p>
          <a:p>
            <a:r>
              <a:rPr lang="en-US" sz="2800" dirty="0"/>
              <a:t>INTENTION IS ME – HERE – NOW,  NO MATTER WHAT ELSE IS HAPPENING</a:t>
            </a:r>
          </a:p>
        </p:txBody>
      </p:sp>
    </p:spTree>
    <p:extLst>
      <p:ext uri="{BB962C8B-B14F-4D97-AF65-F5344CB8AC3E}">
        <p14:creationId xmlns:p14="http://schemas.microsoft.com/office/powerpoint/2010/main" val="731558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397135" y="3030486"/>
            <a:ext cx="10515600" cy="1500187"/>
          </a:xfrm>
        </p:spPr>
        <p:txBody>
          <a:bodyPr>
            <a:normAutofit/>
          </a:bodyPr>
          <a:lstStyle/>
          <a:p>
            <a:pPr marL="0" indent="0">
              <a:buNone/>
            </a:pPr>
            <a:endParaRPr lang="en-GB" sz="3200" dirty="0"/>
          </a:p>
          <a:p>
            <a:r>
              <a:rPr lang="en-GB" sz="3200" dirty="0" smtClean="0">
                <a:solidFill>
                  <a:schemeClr val="tx1"/>
                </a:solidFill>
              </a:rPr>
              <a:t>You will die someday</a:t>
            </a:r>
          </a:p>
          <a:p>
            <a:endParaRPr lang="en-GB" dirty="0"/>
          </a:p>
        </p:txBody>
      </p:sp>
      <p:sp>
        <p:nvSpPr>
          <p:cNvPr id="2" name="TextBox 1"/>
          <p:cNvSpPr txBox="1"/>
          <p:nvPr/>
        </p:nvSpPr>
        <p:spPr>
          <a:xfrm>
            <a:off x="1876926" y="6304547"/>
            <a:ext cx="4624984" cy="369332"/>
          </a:xfrm>
          <a:prstGeom prst="rect">
            <a:avLst/>
          </a:prstGeom>
          <a:noFill/>
        </p:spPr>
        <p:txBody>
          <a:bodyPr wrap="none" rtlCol="0">
            <a:spAutoFit/>
          </a:bodyPr>
          <a:lstStyle/>
          <a:p>
            <a:r>
              <a:rPr lang="en-US" dirty="0" smtClean="0"/>
              <a:t>Credit: @</a:t>
            </a:r>
            <a:r>
              <a:rPr lang="en-US" dirty="0" err="1" smtClean="0"/>
              <a:t>death_reminder</a:t>
            </a:r>
            <a:r>
              <a:rPr lang="en-US" dirty="0" smtClean="0"/>
              <a:t> Twitter account</a:t>
            </a:r>
            <a:endParaRPr lang="en-US" dirty="0"/>
          </a:p>
        </p:txBody>
      </p:sp>
    </p:spTree>
    <p:extLst>
      <p:ext uri="{BB962C8B-B14F-4D97-AF65-F5344CB8AC3E}">
        <p14:creationId xmlns:p14="http://schemas.microsoft.com/office/powerpoint/2010/main" val="1275442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research</a:t>
            </a:r>
            <a:endParaRPr lang="en-US" dirty="0"/>
          </a:p>
        </p:txBody>
      </p:sp>
      <p:sp>
        <p:nvSpPr>
          <p:cNvPr id="3" name="Content Placeholder 2"/>
          <p:cNvSpPr>
            <a:spLocks noGrp="1"/>
          </p:cNvSpPr>
          <p:nvPr>
            <p:ph idx="1"/>
          </p:nvPr>
        </p:nvSpPr>
        <p:spPr>
          <a:xfrm>
            <a:off x="153507" y="2117558"/>
            <a:ext cx="10626788" cy="4114800"/>
          </a:xfrm>
        </p:spPr>
        <p:txBody>
          <a:bodyPr>
            <a:normAutofit/>
          </a:bodyPr>
          <a:lstStyle/>
          <a:p>
            <a:r>
              <a:rPr lang="en-US" sz="2800" dirty="0" smtClean="0"/>
              <a:t>Limited Research so far</a:t>
            </a:r>
          </a:p>
          <a:p>
            <a:pPr lvl="1"/>
            <a:r>
              <a:rPr lang="en-US" sz="2400" dirty="0" err="1" smtClean="0"/>
              <a:t>Rost</a:t>
            </a:r>
            <a:r>
              <a:rPr lang="en-US" sz="2400" dirty="0" smtClean="0"/>
              <a:t> et al (2012) found significant difference between ACT and TAU in late-stage ovarian patients; changes mediated by cognitive avoidance</a:t>
            </a:r>
          </a:p>
          <a:p>
            <a:pPr marL="274320" lvl="1" indent="0">
              <a:buNone/>
            </a:pPr>
            <a:endParaRPr lang="en-US" sz="2400" dirty="0" smtClean="0"/>
          </a:p>
          <a:p>
            <a:pPr lvl="1"/>
            <a:r>
              <a:rPr lang="en-US" sz="2400" dirty="0" smtClean="0"/>
              <a:t>Wells-Di </a:t>
            </a:r>
            <a:r>
              <a:rPr lang="en-US" sz="2400" dirty="0" err="1" smtClean="0"/>
              <a:t>Gregario</a:t>
            </a:r>
            <a:r>
              <a:rPr lang="en-US" sz="2400" dirty="0" smtClean="0"/>
              <a:t> et al (2019) examined ACT+CBT* vs. waitlist with 30 palliative care patients and found large difference after 2 in-person and 1 recorded sessions on </a:t>
            </a:r>
            <a:r>
              <a:rPr lang="en-US" sz="2400" dirty="0"/>
              <a:t>worry, sleep, depression, emotional distress, total distress, and </a:t>
            </a:r>
            <a:r>
              <a:rPr lang="en-US" sz="2400" dirty="0" err="1" smtClean="0"/>
              <a:t>hyperarousal</a:t>
            </a:r>
            <a:r>
              <a:rPr lang="en-US" sz="2400" dirty="0" smtClean="0"/>
              <a:t> and smaller difference in fatigue and uncertainty intolerance</a:t>
            </a:r>
            <a:endParaRPr lang="en-US" sz="2400" dirty="0"/>
          </a:p>
        </p:txBody>
      </p:sp>
    </p:spTree>
    <p:extLst>
      <p:ext uri="{BB962C8B-B14F-4D97-AF65-F5344CB8AC3E}">
        <p14:creationId xmlns:p14="http://schemas.microsoft.com/office/powerpoint/2010/main" val="1816607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a:pPr>
            <a:r>
              <a:rPr sz="5625"/>
              <a:t>Compassion</a:t>
            </a:r>
          </a:p>
        </p:txBody>
      </p:sp>
      <p:sp>
        <p:nvSpPr>
          <p:cNvPr id="56" name="Shape 56"/>
          <p:cNvSpPr>
            <a:spLocks noGrp="1"/>
          </p:cNvSpPr>
          <p:nvPr>
            <p:ph type="body" idx="1"/>
          </p:nvPr>
        </p:nvSpPr>
        <p:spPr>
          <a:xfrm>
            <a:off x="298554" y="3014617"/>
            <a:ext cx="10515600" cy="4351338"/>
          </a:xfrm>
          <a:prstGeom prst="rect">
            <a:avLst/>
          </a:prstGeom>
        </p:spPr>
        <p:txBody>
          <a:bodyPr/>
          <a:lstStyle/>
          <a:p>
            <a:pPr marL="284400" indent="-284400" defTabSz="373783">
              <a:spcBef>
                <a:spcPts val="2672"/>
              </a:spcBef>
              <a:defRPr sz="1800"/>
            </a:pPr>
            <a:r>
              <a:rPr sz="2303" dirty="0"/>
              <a:t>Approaching feelings of fear and grief associated with loss of loved one or oneself is incredibly difficult. This is perhaps the most difficult thing we are asked to do in life.</a:t>
            </a:r>
          </a:p>
          <a:p>
            <a:pPr marL="284400" indent="-284400" defTabSz="373783">
              <a:spcBef>
                <a:spcPts val="2672"/>
              </a:spcBef>
              <a:defRPr sz="1800"/>
            </a:pPr>
            <a:r>
              <a:rPr sz="2303" dirty="0"/>
              <a:t>We ask ourselves and our clients to do this gently, tentatively. We give ourselves and our clients permission to do this imperfectly. </a:t>
            </a:r>
          </a:p>
          <a:p>
            <a:pPr marL="284400" indent="-284400" defTabSz="373783">
              <a:spcBef>
                <a:spcPts val="2672"/>
              </a:spcBef>
              <a:defRPr sz="1800"/>
            </a:pPr>
            <a:r>
              <a:rPr sz="2303" dirty="0"/>
              <a:t>Everyone on their own time. Sometimes we set the stage for the process to happen later in life. Trust the process. </a:t>
            </a:r>
          </a:p>
        </p:txBody>
      </p:sp>
    </p:spTree>
    <p:extLst>
      <p:ext uri="{BB962C8B-B14F-4D97-AF65-F5344CB8AC3E}">
        <p14:creationId xmlns:p14="http://schemas.microsoft.com/office/powerpoint/2010/main" val="11341415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prstGeom prst="rect">
            <a:avLst/>
          </a:prstGeom>
        </p:spPr>
        <p:txBody>
          <a:bodyPr/>
          <a:lstStyle/>
          <a:p>
            <a:pPr lvl="0">
              <a:defRPr sz="1800"/>
            </a:pPr>
            <a:r>
              <a:rPr sz="5625" dirty="0" smtClean="0"/>
              <a:t>Card</a:t>
            </a:r>
            <a:r>
              <a:rPr lang="en-US" sz="5625" dirty="0" smtClean="0"/>
              <a:t> (List)</a:t>
            </a:r>
            <a:r>
              <a:rPr sz="5625" dirty="0" smtClean="0"/>
              <a:t> </a:t>
            </a:r>
            <a:r>
              <a:rPr sz="5625" dirty="0"/>
              <a:t>Sort</a:t>
            </a:r>
          </a:p>
        </p:txBody>
      </p:sp>
      <p:sp>
        <p:nvSpPr>
          <p:cNvPr id="65" name="Shape 65"/>
          <p:cNvSpPr>
            <a:spLocks noGrp="1"/>
          </p:cNvSpPr>
          <p:nvPr>
            <p:ph type="body" idx="1"/>
          </p:nvPr>
        </p:nvSpPr>
        <p:spPr>
          <a:prstGeom prst="rect">
            <a:avLst/>
          </a:prstGeom>
        </p:spPr>
        <p:txBody>
          <a:bodyPr/>
          <a:lstStyle/>
          <a:p>
            <a:pPr marL="218770" indent="-218770" defTabSz="287526">
              <a:spcBef>
                <a:spcPts val="2039"/>
              </a:spcBef>
              <a:defRPr sz="1800"/>
            </a:pPr>
            <a:r>
              <a:rPr lang="en-US" sz="1772" dirty="0" smtClean="0"/>
              <a:t>Make a list  </a:t>
            </a:r>
            <a:r>
              <a:rPr sz="1772" dirty="0" smtClean="0"/>
              <a:t>of </a:t>
            </a:r>
            <a:r>
              <a:rPr sz="1772" dirty="0"/>
              <a:t>the top 10 most important things to you. (eg. your child, your job, your health, your mind, your home, etc.)</a:t>
            </a:r>
          </a:p>
          <a:p>
            <a:pPr marL="218770" indent="-218770" defTabSz="287526">
              <a:spcBef>
                <a:spcPts val="2039"/>
              </a:spcBef>
              <a:defRPr sz="1800"/>
            </a:pPr>
            <a:r>
              <a:rPr lang="en-US" sz="1772" dirty="0" smtClean="0"/>
              <a:t>Write </a:t>
            </a:r>
            <a:r>
              <a:rPr sz="1772" dirty="0" smtClean="0"/>
              <a:t>briefly </a:t>
            </a:r>
            <a:r>
              <a:rPr lang="en-US" sz="1772" dirty="0" smtClean="0"/>
              <a:t>for each one stating </a:t>
            </a:r>
            <a:r>
              <a:rPr sz="1772" dirty="0" smtClean="0"/>
              <a:t>why </a:t>
            </a:r>
            <a:r>
              <a:rPr sz="1772" dirty="0"/>
              <a:t>this thing is so important to you. (eg., My child gives me purpose and meaning; she fuels my imagination as I think of her future; she makes me laugh)</a:t>
            </a:r>
          </a:p>
          <a:p>
            <a:pPr marL="218770" indent="-218770" defTabSz="287526">
              <a:spcBef>
                <a:spcPts val="2039"/>
              </a:spcBef>
              <a:defRPr sz="1800"/>
            </a:pPr>
            <a:r>
              <a:rPr lang="en-US" sz="1772" dirty="0" smtClean="0"/>
              <a:t>Sort the list so the most important thing is #1</a:t>
            </a:r>
            <a:endParaRPr sz="1772" dirty="0"/>
          </a:p>
          <a:p>
            <a:pPr marL="218770" indent="-218770" defTabSz="287526">
              <a:spcBef>
                <a:spcPts val="2039"/>
              </a:spcBef>
              <a:defRPr sz="1800"/>
            </a:pPr>
            <a:r>
              <a:rPr sz="1772" dirty="0" smtClean="0"/>
              <a:t>Wait </a:t>
            </a:r>
            <a:r>
              <a:rPr sz="1772" dirty="0"/>
              <a:t>for further instructions. </a:t>
            </a:r>
          </a:p>
        </p:txBody>
      </p:sp>
    </p:spTree>
    <p:extLst>
      <p:ext uri="{BB962C8B-B14F-4D97-AF65-F5344CB8AC3E}">
        <p14:creationId xmlns:p14="http://schemas.microsoft.com/office/powerpoint/2010/main" val="75639920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pPr lvl="0"/>
            <a:endParaRPr/>
          </a:p>
        </p:txBody>
      </p:sp>
      <p:sp>
        <p:nvSpPr>
          <p:cNvPr id="68" name="Shape 68"/>
          <p:cNvSpPr>
            <a:spLocks noGrp="1"/>
          </p:cNvSpPr>
          <p:nvPr>
            <p:ph type="body" idx="1"/>
          </p:nvPr>
        </p:nvSpPr>
        <p:spPr>
          <a:prstGeom prst="rect">
            <a:avLst/>
          </a:prstGeom>
        </p:spPr>
        <p:txBody>
          <a:bodyPr>
            <a:normAutofit/>
          </a:bodyPr>
          <a:lstStyle/>
          <a:p>
            <a:pPr marL="150013" indent="-150013" defTabSz="197160">
              <a:spcBef>
                <a:spcPts val="1406"/>
              </a:spcBef>
              <a:defRPr sz="1800"/>
            </a:pPr>
            <a:r>
              <a:rPr sz="1214" dirty="0" smtClean="0"/>
              <a:t>Sitting </a:t>
            </a:r>
            <a:r>
              <a:rPr sz="1214" dirty="0"/>
              <a:t>quietly and breathing mindfully. Notice yourself here in the room, notice your breath as you breathe in and out. Notice yourself noticing the sensations, feelings and thoughts as they move through you. Stop and allow yourself to acknowledge the important things that are represented by the </a:t>
            </a:r>
            <a:r>
              <a:rPr lang="en-US" sz="1214" dirty="0" smtClean="0"/>
              <a:t>list</a:t>
            </a:r>
            <a:r>
              <a:rPr sz="1214" dirty="0" smtClean="0"/>
              <a:t>. </a:t>
            </a:r>
            <a:r>
              <a:rPr sz="1214" dirty="0"/>
              <a:t>Notice that you are separate from these things. Notice your thoughts and feelings as you begin to appreciate that the things on the </a:t>
            </a:r>
            <a:r>
              <a:rPr lang="en-US" sz="1214" dirty="0" smtClean="0"/>
              <a:t>list </a:t>
            </a:r>
            <a:r>
              <a:rPr sz="1214" dirty="0" smtClean="0"/>
              <a:t>may </a:t>
            </a:r>
            <a:r>
              <a:rPr sz="1214" dirty="0"/>
              <a:t>all be impermanent and will someday leave you. Now if you are willing. Take </a:t>
            </a:r>
            <a:r>
              <a:rPr sz="1214" dirty="0" smtClean="0"/>
              <a:t>number </a:t>
            </a:r>
            <a:r>
              <a:rPr sz="1214" dirty="0"/>
              <a:t>10 and read it to yourself and then </a:t>
            </a:r>
            <a:r>
              <a:rPr lang="en-US" sz="1214" dirty="0" smtClean="0"/>
              <a:t>cross it out.  It is gone.</a:t>
            </a:r>
            <a:endParaRPr sz="1214" dirty="0"/>
          </a:p>
          <a:p>
            <a:pPr marL="150013" indent="-150013" defTabSz="197160">
              <a:spcBef>
                <a:spcPts val="1406"/>
              </a:spcBef>
              <a:defRPr sz="1800"/>
            </a:pPr>
            <a:r>
              <a:rPr lang="en-US" sz="1214" dirty="0" smtClean="0"/>
              <a:t>Now do the </a:t>
            </a:r>
            <a:r>
              <a:rPr sz="1214" dirty="0" smtClean="0"/>
              <a:t>same </a:t>
            </a:r>
            <a:r>
              <a:rPr sz="1214" dirty="0"/>
              <a:t>with </a:t>
            </a:r>
            <a:r>
              <a:rPr lang="en-US" sz="1214" dirty="0" smtClean="0"/>
              <a:t>items </a:t>
            </a:r>
            <a:r>
              <a:rPr sz="1214" dirty="0" smtClean="0"/>
              <a:t>9-5</a:t>
            </a:r>
            <a:r>
              <a:rPr lang="en-US" sz="1214" dirty="0"/>
              <a:t>, going in order from least important to most important. Stop with </a:t>
            </a:r>
            <a:r>
              <a:rPr lang="en-US" sz="1214" dirty="0" smtClean="0"/>
              <a:t>item5</a:t>
            </a:r>
            <a:r>
              <a:rPr lang="en-US" sz="1214" dirty="0"/>
              <a:t>. </a:t>
            </a:r>
            <a:r>
              <a:rPr sz="1214" dirty="0"/>
              <a:t> As you </a:t>
            </a:r>
            <a:r>
              <a:rPr lang="en-US" sz="1214" dirty="0" smtClean="0"/>
              <a:t>cross out each item</a:t>
            </a:r>
            <a:r>
              <a:rPr sz="1214" dirty="0" smtClean="0"/>
              <a:t>, </a:t>
            </a:r>
            <a:r>
              <a:rPr sz="1214" dirty="0"/>
              <a:t>mindfully stay present with the sensation/emotion is present as you “lose” these important things. Perhaps now you feel you have mis-ordered your </a:t>
            </a:r>
            <a:r>
              <a:rPr lang="en-US" sz="1214" dirty="0" smtClean="0"/>
              <a:t>list</a:t>
            </a:r>
            <a:r>
              <a:rPr sz="1214" dirty="0" smtClean="0"/>
              <a:t>. </a:t>
            </a:r>
            <a:r>
              <a:rPr sz="1214" dirty="0"/>
              <a:t>Perhaps this is interesting information as to your values - the sweet spot. </a:t>
            </a:r>
          </a:p>
          <a:p>
            <a:pPr marL="150013" indent="-150013" defTabSz="197160">
              <a:spcBef>
                <a:spcPts val="1406"/>
              </a:spcBef>
              <a:defRPr sz="1800"/>
            </a:pPr>
            <a:r>
              <a:rPr sz="1214" dirty="0" smtClean="0"/>
              <a:t>In </a:t>
            </a:r>
            <a:r>
              <a:rPr sz="1214" dirty="0"/>
              <a:t>the act of dying, often we lose things slowly over time long before life itself actually ends. Often we lose our money, our independence, our strength, our friends, and even our mental faculties.</a:t>
            </a:r>
          </a:p>
          <a:p>
            <a:pPr marL="150013" indent="-150013" defTabSz="197160">
              <a:spcBef>
                <a:spcPts val="1406"/>
              </a:spcBef>
              <a:defRPr sz="1800"/>
            </a:pPr>
            <a:r>
              <a:rPr sz="1214" dirty="0"/>
              <a:t>Hold on to these last 4 </a:t>
            </a:r>
            <a:r>
              <a:rPr lang="en-US" sz="1214" dirty="0" smtClean="0"/>
              <a:t>items</a:t>
            </a:r>
            <a:r>
              <a:rPr sz="1214" dirty="0" smtClean="0"/>
              <a:t>. </a:t>
            </a:r>
            <a:r>
              <a:rPr sz="1214" dirty="0"/>
              <a:t>Look again at them and re-order them now, if you think you need to. You will need to let go of these too. Be gentle with yourself and compassionate. Feel those strong arms around you. </a:t>
            </a:r>
            <a:endParaRPr lang="en-US" sz="1214" dirty="0" smtClean="0"/>
          </a:p>
          <a:p>
            <a:pPr marL="150013" indent="-150013" defTabSz="197160">
              <a:spcBef>
                <a:spcPts val="1406"/>
              </a:spcBef>
              <a:defRPr sz="1800"/>
            </a:pPr>
            <a:r>
              <a:rPr sz="1214" dirty="0" smtClean="0"/>
              <a:t>In </a:t>
            </a:r>
            <a:r>
              <a:rPr sz="1214" dirty="0"/>
              <a:t>your own time, let go of </a:t>
            </a:r>
            <a:r>
              <a:rPr lang="en-US" sz="1214" dirty="0" smtClean="0"/>
              <a:t>item </a:t>
            </a:r>
            <a:r>
              <a:rPr sz="1214" dirty="0" smtClean="0"/>
              <a:t>4 </a:t>
            </a:r>
            <a:r>
              <a:rPr sz="1214" dirty="0"/>
              <a:t>and the rest in order, pausing between each one to honor the loss and magnitude of importance of each thing. Watch your responses with curiosity compassion and mindfulness. </a:t>
            </a:r>
            <a:endParaRPr lang="en-US" sz="1214" dirty="0"/>
          </a:p>
        </p:txBody>
      </p:sp>
    </p:spTree>
    <p:extLst>
      <p:ext uri="{BB962C8B-B14F-4D97-AF65-F5344CB8AC3E}">
        <p14:creationId xmlns:p14="http://schemas.microsoft.com/office/powerpoint/2010/main" val="184573184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61872" y="4800600"/>
            <a:ext cx="9418320" cy="1032641"/>
          </a:xfrm>
        </p:spPr>
        <p:txBody>
          <a:bodyPr/>
          <a:lstStyle/>
          <a:p>
            <a:r>
              <a:rPr lang="en-US" smtClean="0"/>
              <a:t>Share </a:t>
            </a:r>
            <a:r>
              <a:rPr lang="en-US" dirty="0" smtClean="0"/>
              <a:t>what you noticed and, if you want, how it relates to what you wrote down in the beginning of the workshop.</a:t>
            </a:r>
            <a:endParaRPr lang="en-US" dirty="0"/>
          </a:p>
        </p:txBody>
      </p:sp>
      <p:sp>
        <p:nvSpPr>
          <p:cNvPr id="3" name="Title 2"/>
          <p:cNvSpPr>
            <a:spLocks noGrp="1"/>
          </p:cNvSpPr>
          <p:nvPr>
            <p:ph type="ctrTitle"/>
          </p:nvPr>
        </p:nvSpPr>
        <p:spPr/>
        <p:txBody>
          <a:bodyPr/>
          <a:lstStyle/>
          <a:p>
            <a:r>
              <a:rPr lang="en-US" dirty="0" smtClean="0"/>
              <a:t>Share and Connect</a:t>
            </a:r>
            <a:endParaRPr lang="en-US" dirty="0"/>
          </a:p>
        </p:txBody>
      </p:sp>
      <p:pic>
        <p:nvPicPr>
          <p:cNvPr id="4" name="Picture 3"/>
          <p:cNvPicPr>
            <a:picLocks noChangeAspect="1"/>
          </p:cNvPicPr>
          <p:nvPr/>
        </p:nvPicPr>
        <p:blipFill>
          <a:blip r:embed="rId2">
            <a:alphaModFix amt="19000"/>
          </a:blip>
          <a:stretch>
            <a:fillRect/>
          </a:stretch>
        </p:blipFill>
        <p:spPr>
          <a:xfrm>
            <a:off x="-1118420" y="-505326"/>
            <a:ext cx="14942407" cy="8996467"/>
          </a:xfrm>
          <a:prstGeom prst="rect">
            <a:avLst/>
          </a:prstGeom>
        </p:spPr>
      </p:pic>
    </p:spTree>
    <p:extLst>
      <p:ext uri="{BB962C8B-B14F-4D97-AF65-F5344CB8AC3E}">
        <p14:creationId xmlns:p14="http://schemas.microsoft.com/office/powerpoint/2010/main" val="69689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a:xfrm>
            <a:off x="404108" y="2981689"/>
            <a:ext cx="10793544" cy="3683806"/>
          </a:xfrm>
        </p:spPr>
        <p:txBody>
          <a:bodyPr>
            <a:normAutofit/>
          </a:bodyPr>
          <a:lstStyle/>
          <a:p>
            <a:r>
              <a:rPr lang="en-US" sz="2400" dirty="0" smtClean="0"/>
              <a:t>Dr. Gregg has written a couple books on ACT that are published by New Harbinger Publications.</a:t>
            </a:r>
          </a:p>
          <a:p>
            <a:r>
              <a:rPr lang="en-US" sz="2400" dirty="0" smtClean="0"/>
              <a:t>Dr</a:t>
            </a:r>
            <a:r>
              <a:rPr lang="en-US" sz="2400" dirty="0"/>
              <a:t>. </a:t>
            </a:r>
            <a:r>
              <a:rPr lang="en-US" sz="2400" dirty="0" err="1"/>
              <a:t>Shumay</a:t>
            </a:r>
            <a:r>
              <a:rPr lang="en-US" sz="2400" dirty="0"/>
              <a:t> reports personal fees from </a:t>
            </a:r>
            <a:r>
              <a:rPr lang="en-US" sz="2400" dirty="0" err="1"/>
              <a:t>Bluenote</a:t>
            </a:r>
            <a:r>
              <a:rPr lang="en-US" sz="2400" dirty="0"/>
              <a:t> Therapeutics, personal fees from </a:t>
            </a:r>
            <a:r>
              <a:rPr lang="en-US" sz="2400" dirty="0" err="1" smtClean="0"/>
              <a:t>RobinCare</a:t>
            </a:r>
            <a:r>
              <a:rPr lang="en-US" sz="2400" dirty="0" smtClean="0"/>
              <a:t>.</a:t>
            </a:r>
          </a:p>
          <a:p>
            <a:pPr marL="0" indent="0">
              <a:buNone/>
            </a:pPr>
            <a:endParaRPr lang="en-US" sz="2400" dirty="0" smtClean="0"/>
          </a:p>
          <a:p>
            <a:r>
              <a:rPr lang="en-US" sz="2400" dirty="0" smtClean="0"/>
              <a:t>And we are white, female psychologists</a:t>
            </a:r>
            <a:r>
              <a:rPr lang="en-US" sz="2400" dirty="0"/>
              <a:t>, </a:t>
            </a:r>
            <a:r>
              <a:rPr lang="en-US" sz="2400" dirty="0" smtClean="0"/>
              <a:t>with our </a:t>
            </a:r>
            <a:r>
              <a:rPr lang="en-US" sz="2400" dirty="0"/>
              <a:t>own </a:t>
            </a:r>
            <a:r>
              <a:rPr lang="en-US" sz="2400" dirty="0" err="1"/>
              <a:t>socioculture</a:t>
            </a:r>
            <a:r>
              <a:rPr lang="en-US" sz="2400" dirty="0"/>
              <a:t> biases, beliefs, and blind spots related to loss, death and </a:t>
            </a:r>
            <a:r>
              <a:rPr lang="en-US" sz="2400" dirty="0" smtClean="0"/>
              <a:t>dying (as well as other areas)</a:t>
            </a:r>
            <a:endParaRPr lang="en-US" sz="2400" dirty="0"/>
          </a:p>
          <a:p>
            <a:endParaRPr lang="en-US" sz="3200" dirty="0" smtClean="0"/>
          </a:p>
          <a:p>
            <a:pPr lvl="1"/>
            <a:endParaRPr lang="en-US" dirty="0"/>
          </a:p>
        </p:txBody>
      </p:sp>
    </p:spTree>
    <p:extLst>
      <p:ext uri="{BB962C8B-B14F-4D97-AF65-F5344CB8AC3E}">
        <p14:creationId xmlns:p14="http://schemas.microsoft.com/office/powerpoint/2010/main" val="1116348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a:pPr>
            <a:r>
              <a:rPr lang="en-US" sz="5625" dirty="0" smtClean="0"/>
              <a:t>Case Example</a:t>
            </a:r>
            <a:endParaRPr sz="5625" dirty="0"/>
          </a:p>
        </p:txBody>
      </p:sp>
      <p:sp>
        <p:nvSpPr>
          <p:cNvPr id="56" name="Shape 56"/>
          <p:cNvSpPr>
            <a:spLocks noGrp="1"/>
          </p:cNvSpPr>
          <p:nvPr>
            <p:ph type="body" idx="1"/>
          </p:nvPr>
        </p:nvSpPr>
        <p:spPr>
          <a:xfrm>
            <a:off x="284699" y="1933962"/>
            <a:ext cx="10868209" cy="4813201"/>
          </a:xfrm>
          <a:prstGeom prst="rect">
            <a:avLst/>
          </a:prstGeom>
        </p:spPr>
        <p:txBody>
          <a:bodyPr>
            <a:normAutofit fontScale="92500"/>
          </a:bodyPr>
          <a:lstStyle/>
          <a:p>
            <a:pPr marL="284400" indent="-284400" defTabSz="373783">
              <a:spcBef>
                <a:spcPts val="2672"/>
              </a:spcBef>
              <a:defRPr sz="1800"/>
            </a:pPr>
            <a:r>
              <a:rPr lang="en-US" sz="2303" dirty="0" smtClean="0"/>
              <a:t>Maria is a 71-year-old widowed mother of one adult son.  She is currently seven years in to a diagnosis of </a:t>
            </a:r>
            <a:r>
              <a:rPr lang="en-US" sz="2303" dirty="0" err="1" smtClean="0"/>
              <a:t>liposarcoma</a:t>
            </a:r>
            <a:r>
              <a:rPr lang="en-US" sz="2303" dirty="0" smtClean="0"/>
              <a:t>, which has presented as a large (12 in by 20 in) tumor in her abdomen.  She has had four surgeries and multiple types of chemotherapy to treat her cancer, but none have been successful at eradicating it.  The tumor has not metastasized outside of her abdomen (</a:t>
            </a:r>
            <a:r>
              <a:rPr lang="en-US" sz="2303" dirty="0" err="1" smtClean="0"/>
              <a:t>liposarcoma</a:t>
            </a:r>
            <a:r>
              <a:rPr lang="en-US" sz="2303" dirty="0" smtClean="0"/>
              <a:t> presented as a fat tumor), and except for treatment side effects and surgery recoveries Maria has felt “perfectly fine” for the entire disease course.  Her tumor has continued to grow, and she now has to wear maternity clothing.</a:t>
            </a:r>
          </a:p>
          <a:p>
            <a:pPr marL="284400" indent="-284400" defTabSz="373783">
              <a:spcBef>
                <a:spcPts val="2672"/>
              </a:spcBef>
              <a:defRPr sz="1800"/>
            </a:pPr>
            <a:r>
              <a:rPr lang="en-US" sz="2303" dirty="0" smtClean="0"/>
              <a:t>Maria states that she is very afraid of dying, and that she thinks about it most of the time recently.  She does not want to stop medically treating her cancer, but she is running out of options.  She comes to you because she states that she cannot handle watching it grow and eventually “rip me apart” but she is too afraid to explore anything other than medically treating it.</a:t>
            </a:r>
            <a:endParaRPr sz="2303" dirty="0"/>
          </a:p>
        </p:txBody>
      </p:sp>
    </p:spTree>
    <p:extLst>
      <p:ext uri="{BB962C8B-B14F-4D97-AF65-F5344CB8AC3E}">
        <p14:creationId xmlns:p14="http://schemas.microsoft.com/office/powerpoint/2010/main" val="96260206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Intentions</a:t>
            </a:r>
            <a:endParaRPr lang="en-US" dirty="0"/>
          </a:p>
        </p:txBody>
      </p:sp>
      <p:sp>
        <p:nvSpPr>
          <p:cNvPr id="159" name="Google Shape;159;p17"/>
          <p:cNvSpPr txBox="1">
            <a:spLocks noGrp="1"/>
          </p:cNvSpPr>
          <p:nvPr>
            <p:ph idx="1"/>
          </p:nvPr>
        </p:nvSpPr>
        <p:spPr>
          <a:xfrm>
            <a:off x="336031" y="2979841"/>
            <a:ext cx="10882858" cy="3451225"/>
          </a:xfrm>
          <a:prstGeom prst="rect">
            <a:avLst/>
          </a:prstGeom>
          <a:noFill/>
          <a:ln>
            <a:noFill/>
          </a:ln>
        </p:spPr>
        <p:txBody>
          <a:bodyPr spcFirstLastPara="1" wrap="square" lIns="91425" tIns="45700" rIns="91425" bIns="45700" anchor="t" anchorCtr="0">
            <a:noAutofit/>
          </a:bodyPr>
          <a:lstStyle/>
          <a:p>
            <a:pPr marL="273050" indent="-273050">
              <a:spcBef>
                <a:spcPts val="0"/>
              </a:spcBef>
              <a:buClr>
                <a:schemeClr val="accent1"/>
              </a:buClr>
              <a:buSzPts val="2400"/>
              <a:buFont typeface="Noto Sans Symbols"/>
              <a:buChar char="∗"/>
            </a:pPr>
            <a:r>
              <a:rPr lang="en-US" sz="3200" dirty="0" smtClean="0"/>
              <a:t>To do our best to honor this topic in a short amount of time</a:t>
            </a:r>
            <a:endParaRPr lang="en-US" sz="3200" dirty="0"/>
          </a:p>
          <a:p>
            <a:pPr marL="730250" lvl="1" indent="-273050">
              <a:spcBef>
                <a:spcPts val="0"/>
              </a:spcBef>
              <a:buSzPts val="2400"/>
            </a:pPr>
            <a:endParaRPr lang="en-US" sz="3200" dirty="0"/>
          </a:p>
          <a:p>
            <a:pPr marL="273050" indent="-273050">
              <a:spcBef>
                <a:spcPts val="0"/>
              </a:spcBef>
            </a:pPr>
            <a:r>
              <a:rPr lang="en-US" sz="3200" dirty="0" smtClean="0"/>
              <a:t>Touch on ways </a:t>
            </a:r>
            <a:r>
              <a:rPr lang="en-US" sz="3200" dirty="0"/>
              <a:t>to deepen our ongoing awareness of end of life for both our patients and </a:t>
            </a:r>
            <a:r>
              <a:rPr lang="en-US" sz="3200" dirty="0" smtClean="0"/>
              <a:t>ourselves</a:t>
            </a:r>
          </a:p>
          <a:p>
            <a:pPr marL="273050" indent="-273050">
              <a:spcBef>
                <a:spcPts val="0"/>
              </a:spcBef>
            </a:pPr>
            <a:endParaRPr lang="en-US" sz="3200" dirty="0"/>
          </a:p>
          <a:p>
            <a:pPr marL="273050" indent="-273050">
              <a:spcBef>
                <a:spcPts val="0"/>
              </a:spcBef>
            </a:pPr>
            <a:r>
              <a:rPr lang="en-US" sz="3200" dirty="0" smtClean="0"/>
              <a:t>Let this be meaningful</a:t>
            </a:r>
            <a:endParaRPr sz="3200" dirty="0"/>
          </a:p>
        </p:txBody>
      </p:sp>
    </p:spTree>
    <p:extLst>
      <p:ext uri="{BB962C8B-B14F-4D97-AF65-F5344CB8AC3E}">
        <p14:creationId xmlns:p14="http://schemas.microsoft.com/office/powerpoint/2010/main" val="1573404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Intentions</a:t>
            </a:r>
            <a:endParaRPr lang="en-US" dirty="0"/>
          </a:p>
        </p:txBody>
      </p:sp>
      <p:sp>
        <p:nvSpPr>
          <p:cNvPr id="159" name="Google Shape;159;p17"/>
          <p:cNvSpPr txBox="1">
            <a:spLocks noGrp="1"/>
          </p:cNvSpPr>
          <p:nvPr>
            <p:ph idx="1"/>
          </p:nvPr>
        </p:nvSpPr>
        <p:spPr>
          <a:xfrm>
            <a:off x="336031" y="2979841"/>
            <a:ext cx="10882858" cy="3451225"/>
          </a:xfrm>
          <a:prstGeom prst="rect">
            <a:avLst/>
          </a:prstGeom>
          <a:noFill/>
          <a:ln>
            <a:noFill/>
          </a:ln>
        </p:spPr>
        <p:txBody>
          <a:bodyPr spcFirstLastPara="1" wrap="square" lIns="91425" tIns="45700" rIns="91425" bIns="45700" anchor="t" anchorCtr="0">
            <a:noAutofit/>
          </a:bodyPr>
          <a:lstStyle/>
          <a:p>
            <a:pPr marL="273050" indent="-273050">
              <a:spcBef>
                <a:spcPts val="0"/>
              </a:spcBef>
              <a:buClr>
                <a:schemeClr val="accent1"/>
              </a:buClr>
              <a:buSzPts val="2400"/>
              <a:buFont typeface="Noto Sans Symbols"/>
              <a:buChar char="∗"/>
            </a:pPr>
            <a:r>
              <a:rPr lang="en-US" sz="3200" dirty="0" smtClean="0"/>
              <a:t>Think about something related to death, dying, or losing loved ones that is particularly difficult for you</a:t>
            </a:r>
          </a:p>
          <a:p>
            <a:pPr marL="273050" indent="-273050">
              <a:spcBef>
                <a:spcPts val="0"/>
              </a:spcBef>
              <a:buClr>
                <a:schemeClr val="accent1"/>
              </a:buClr>
              <a:buSzPts val="2400"/>
              <a:buFont typeface="Noto Sans Symbols"/>
              <a:buChar char="∗"/>
            </a:pPr>
            <a:endParaRPr lang="en-US" sz="3200" dirty="0" smtClean="0"/>
          </a:p>
          <a:p>
            <a:pPr marL="273050" indent="-273050">
              <a:spcBef>
                <a:spcPts val="0"/>
              </a:spcBef>
              <a:buClr>
                <a:schemeClr val="accent1"/>
              </a:buClr>
              <a:buSzPts val="2400"/>
              <a:buFont typeface="Noto Sans Symbols"/>
              <a:buChar char="∗"/>
            </a:pPr>
            <a:r>
              <a:rPr lang="en-US" sz="3200" dirty="0" smtClean="0"/>
              <a:t>Think about something related to death, dying, or losing loved ones that inspires you</a:t>
            </a:r>
            <a:endParaRPr sz="3200" dirty="0"/>
          </a:p>
        </p:txBody>
      </p:sp>
    </p:spTree>
    <p:extLst>
      <p:ext uri="{BB962C8B-B14F-4D97-AF65-F5344CB8AC3E}">
        <p14:creationId xmlns:p14="http://schemas.microsoft.com/office/powerpoint/2010/main" val="1909474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397135" y="3030486"/>
            <a:ext cx="10515600" cy="1500187"/>
          </a:xfrm>
        </p:spPr>
        <p:txBody>
          <a:bodyPr>
            <a:normAutofit/>
          </a:bodyPr>
          <a:lstStyle/>
          <a:p>
            <a:pPr marL="0" indent="0">
              <a:buNone/>
            </a:pPr>
            <a:endParaRPr lang="en-GB" sz="3200" dirty="0"/>
          </a:p>
          <a:p>
            <a:r>
              <a:rPr lang="en-GB" sz="3200" dirty="0" smtClean="0">
                <a:solidFill>
                  <a:schemeClr val="tx1"/>
                </a:solidFill>
              </a:rPr>
              <a:t>You will die someday</a:t>
            </a:r>
          </a:p>
          <a:p>
            <a:endParaRPr lang="en-GB" dirty="0"/>
          </a:p>
        </p:txBody>
      </p:sp>
    </p:spTree>
    <p:extLst>
      <p:ext uri="{BB962C8B-B14F-4D97-AF65-F5344CB8AC3E}">
        <p14:creationId xmlns:p14="http://schemas.microsoft.com/office/powerpoint/2010/main" val="429623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amazing-balance-blur-312839.jpg" descr="amazing-balance-blur-312839.jpg"/>
          <p:cNvPicPr>
            <a:picLocks noChangeAspect="1"/>
          </p:cNvPicPr>
          <p:nvPr/>
        </p:nvPicPr>
        <p:blipFill>
          <a:blip r:embed="rId2">
            <a:alphaModFix amt="40274"/>
            <a:extLst/>
          </a:blip>
          <a:stretch>
            <a:fillRect/>
          </a:stretch>
        </p:blipFill>
        <p:spPr>
          <a:xfrm>
            <a:off x="-992982" y="-920453"/>
            <a:ext cx="13495025" cy="8996684"/>
          </a:xfrm>
          <a:prstGeom prst="rect">
            <a:avLst/>
          </a:prstGeom>
          <a:ln w="12700">
            <a:miter lim="400000"/>
          </a:ln>
        </p:spPr>
      </p:pic>
      <p:sp>
        <p:nvSpPr>
          <p:cNvPr id="5" name="Title 3"/>
          <p:cNvSpPr>
            <a:spLocks noGrp="1"/>
          </p:cNvSpPr>
          <p:nvPr>
            <p:ph type="title"/>
          </p:nvPr>
        </p:nvSpPr>
        <p:spPr/>
        <p:txBody>
          <a:bodyPr>
            <a:normAutofit/>
          </a:bodyPr>
          <a:lstStyle/>
          <a:p>
            <a:r>
              <a:rPr lang="en-US" dirty="0" smtClean="0"/>
              <a:t>Values of death </a:t>
            </a:r>
            <a:br>
              <a:rPr lang="en-US" dirty="0" smtClean="0"/>
            </a:br>
            <a:r>
              <a:rPr lang="en-US" dirty="0" smtClean="0"/>
              <a:t>exercise</a:t>
            </a:r>
            <a:endParaRPr lang="en-US" dirty="0"/>
          </a:p>
        </p:txBody>
      </p:sp>
      <p:sp>
        <p:nvSpPr>
          <p:cNvPr id="6" name="Subtitle 4"/>
          <p:cNvSpPr txBox="1">
            <a:spLocks/>
          </p:cNvSpPr>
          <p:nvPr/>
        </p:nvSpPr>
        <p:spPr>
          <a:xfrm>
            <a:off x="889000" y="6147243"/>
            <a:ext cx="9418320" cy="372794"/>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smtClean="0"/>
              <a:t>Transcript in handouts</a:t>
            </a:r>
            <a:endParaRPr lang="en-US" dirty="0"/>
          </a:p>
        </p:txBody>
      </p:sp>
    </p:spTree>
    <p:extLst>
      <p:ext uri="{BB962C8B-B14F-4D97-AF65-F5344CB8AC3E}">
        <p14:creationId xmlns:p14="http://schemas.microsoft.com/office/powerpoint/2010/main" val="120591305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61872" y="4800600"/>
            <a:ext cx="9418320" cy="1032641"/>
          </a:xfrm>
        </p:spPr>
        <p:txBody>
          <a:bodyPr/>
          <a:lstStyle/>
          <a:p>
            <a:r>
              <a:rPr lang="en-US" smtClean="0"/>
              <a:t>Share </a:t>
            </a:r>
            <a:r>
              <a:rPr lang="en-US" dirty="0" smtClean="0"/>
              <a:t>what you noticed and, if you want, how it relates to what you wrote down in the beginning of the workshop.</a:t>
            </a:r>
            <a:endParaRPr lang="en-US" dirty="0"/>
          </a:p>
        </p:txBody>
      </p:sp>
      <p:sp>
        <p:nvSpPr>
          <p:cNvPr id="3" name="Title 2"/>
          <p:cNvSpPr>
            <a:spLocks noGrp="1"/>
          </p:cNvSpPr>
          <p:nvPr>
            <p:ph type="ctrTitle"/>
          </p:nvPr>
        </p:nvSpPr>
        <p:spPr/>
        <p:txBody>
          <a:bodyPr/>
          <a:lstStyle/>
          <a:p>
            <a:r>
              <a:rPr lang="en-US" dirty="0" smtClean="0"/>
              <a:t>Share and Connect</a:t>
            </a:r>
            <a:endParaRPr lang="en-US" dirty="0"/>
          </a:p>
        </p:txBody>
      </p:sp>
      <p:pic>
        <p:nvPicPr>
          <p:cNvPr id="4" name="Picture 3"/>
          <p:cNvPicPr>
            <a:picLocks noChangeAspect="1"/>
          </p:cNvPicPr>
          <p:nvPr/>
        </p:nvPicPr>
        <p:blipFill>
          <a:blip r:embed="rId2">
            <a:alphaModFix amt="19000"/>
          </a:blip>
          <a:stretch>
            <a:fillRect/>
          </a:stretch>
        </p:blipFill>
        <p:spPr>
          <a:xfrm>
            <a:off x="-1118420" y="-505326"/>
            <a:ext cx="14942407" cy="8996467"/>
          </a:xfrm>
          <a:prstGeom prst="rect">
            <a:avLst/>
          </a:prstGeom>
        </p:spPr>
      </p:pic>
    </p:spTree>
    <p:extLst>
      <p:ext uri="{BB962C8B-B14F-4D97-AF65-F5344CB8AC3E}">
        <p14:creationId xmlns:p14="http://schemas.microsoft.com/office/powerpoint/2010/main" val="99405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397135" y="3030486"/>
            <a:ext cx="10515600" cy="1500187"/>
          </a:xfrm>
        </p:spPr>
        <p:txBody>
          <a:bodyPr>
            <a:normAutofit/>
          </a:bodyPr>
          <a:lstStyle/>
          <a:p>
            <a:pPr marL="0" indent="0">
              <a:buNone/>
            </a:pPr>
            <a:endParaRPr lang="en-GB" sz="3200" dirty="0"/>
          </a:p>
          <a:p>
            <a:r>
              <a:rPr lang="en-GB" sz="3200" dirty="0" smtClean="0">
                <a:solidFill>
                  <a:schemeClr val="tx1"/>
                </a:solidFill>
              </a:rPr>
              <a:t>You will die someday</a:t>
            </a:r>
          </a:p>
          <a:p>
            <a:endParaRPr lang="en-GB" dirty="0"/>
          </a:p>
        </p:txBody>
      </p:sp>
    </p:spTree>
    <p:extLst>
      <p:ext uri="{BB962C8B-B14F-4D97-AF65-F5344CB8AC3E}">
        <p14:creationId xmlns:p14="http://schemas.microsoft.com/office/powerpoint/2010/main" val="474754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3110</TotalTime>
  <Words>1777</Words>
  <Application>Microsoft Macintosh PowerPoint</Application>
  <PresentationFormat>Widescreen</PresentationFormat>
  <Paragraphs>229</Paragraphs>
  <Slides>30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Calibri</vt:lpstr>
      <vt:lpstr>Candara</vt:lpstr>
      <vt:lpstr>Century Schoolbook</vt:lpstr>
      <vt:lpstr>Mangal</vt:lpstr>
      <vt:lpstr>Noto Sans Symbols</vt:lpstr>
      <vt:lpstr>Times New Roman</vt:lpstr>
      <vt:lpstr>Verdana</vt:lpstr>
      <vt:lpstr>Wingdings 2</vt:lpstr>
      <vt:lpstr>Arial</vt:lpstr>
      <vt:lpstr>View</vt:lpstr>
      <vt:lpstr>Working with End of Life, Dying, and Grief </vt:lpstr>
      <vt:lpstr>Limits</vt:lpstr>
      <vt:lpstr>Disclosures</vt:lpstr>
      <vt:lpstr>Intentions</vt:lpstr>
      <vt:lpstr>Personal Intentions</vt:lpstr>
      <vt:lpstr>PowerPoint Presentation</vt:lpstr>
      <vt:lpstr>Values of death  exercise</vt:lpstr>
      <vt:lpstr>Share and Connect</vt:lpstr>
      <vt:lpstr>PowerPoint Presentation</vt:lpstr>
      <vt:lpstr>Application of the ACT Model to End of Life, Loss, and Fear of Dying</vt:lpstr>
      <vt:lpstr>PowerPoint Presentation</vt:lpstr>
      <vt:lpstr>PowerPoint Presentation</vt:lpstr>
      <vt:lpstr>A word about HOPE</vt:lpstr>
      <vt:lpstr>PowerPoint Presentation</vt:lpstr>
      <vt:lpstr>Accepting thoughts and feelings vs. accepting future events now</vt:lpstr>
      <vt:lpstr>PowerPoint Presentation</vt:lpstr>
      <vt:lpstr>Perspective Taking</vt:lpstr>
      <vt:lpstr>PowerPoint Presentation</vt:lpstr>
      <vt:lpstr>WHERE PERSPECTIVE TAKING GETS YOU</vt:lpstr>
      <vt:lpstr>PowerPoint Presentation</vt:lpstr>
      <vt:lpstr>Values</vt:lpstr>
      <vt:lpstr>PowerPoint Presentation</vt:lpstr>
      <vt:lpstr>Committed Action</vt:lpstr>
      <vt:lpstr>PowerPoint Presentation</vt:lpstr>
      <vt:lpstr>ACT research</vt:lpstr>
      <vt:lpstr>Compassion</vt:lpstr>
      <vt:lpstr>Card (List) Sort</vt:lpstr>
      <vt:lpstr>PowerPoint Presentation</vt:lpstr>
      <vt:lpstr>Share and Connect</vt:lpstr>
      <vt:lpstr>Case Example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End of Life, Dying, and Grief </dc:title>
  <dc:creator>Microsoft Office User</dc:creator>
  <cp:lastModifiedBy>Microsoft Office User</cp:lastModifiedBy>
  <cp:revision>25</cp:revision>
  <dcterms:created xsi:type="dcterms:W3CDTF">2020-07-12T00:02:02Z</dcterms:created>
  <dcterms:modified xsi:type="dcterms:W3CDTF">2020-07-16T17:12:02Z</dcterms:modified>
</cp:coreProperties>
</file>